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4"/>
  </p:sldMasterIdLst>
  <p:notesMasterIdLst>
    <p:notesMasterId r:id="rId37"/>
  </p:notesMasterIdLst>
  <p:handoutMasterIdLst>
    <p:handoutMasterId r:id="rId38"/>
  </p:handoutMasterIdLst>
  <p:sldIdLst>
    <p:sldId id="265" r:id="rId5"/>
    <p:sldId id="279" r:id="rId6"/>
    <p:sldId id="277" r:id="rId7"/>
    <p:sldId id="272" r:id="rId8"/>
    <p:sldId id="274" r:id="rId9"/>
    <p:sldId id="278" r:id="rId10"/>
    <p:sldId id="303" r:id="rId11"/>
    <p:sldId id="304" r:id="rId12"/>
    <p:sldId id="305" r:id="rId13"/>
    <p:sldId id="280" r:id="rId14"/>
    <p:sldId id="281" r:id="rId15"/>
    <p:sldId id="282" r:id="rId16"/>
    <p:sldId id="283" r:id="rId17"/>
    <p:sldId id="306" r:id="rId18"/>
    <p:sldId id="284" r:id="rId19"/>
    <p:sldId id="288" r:id="rId20"/>
    <p:sldId id="285" r:id="rId21"/>
    <p:sldId id="286" r:id="rId22"/>
    <p:sldId id="310" r:id="rId23"/>
    <p:sldId id="311" r:id="rId24"/>
    <p:sldId id="312" r:id="rId25"/>
    <p:sldId id="314" r:id="rId26"/>
    <p:sldId id="289" r:id="rId27"/>
    <p:sldId id="290" r:id="rId28"/>
    <p:sldId id="291" r:id="rId29"/>
    <p:sldId id="309" r:id="rId30"/>
    <p:sldId id="293" r:id="rId31"/>
    <p:sldId id="294" r:id="rId32"/>
    <p:sldId id="302" r:id="rId33"/>
    <p:sldId id="300" r:id="rId34"/>
    <p:sldId id="307" r:id="rId35"/>
    <p:sldId id="308"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84" autoAdjust="0"/>
    <p:restoredTop sz="93725" autoAdjust="0"/>
  </p:normalViewPr>
  <p:slideViewPr>
    <p:cSldViewPr snapToGrid="0" showGuides="1">
      <p:cViewPr varScale="1">
        <p:scale>
          <a:sx n="64" d="100"/>
          <a:sy n="64" d="100"/>
        </p:scale>
        <p:origin x="692" y="3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76" d="100"/>
          <a:sy n="76" d="100"/>
        </p:scale>
        <p:origin x="241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1658A34-83F4-4B2E-BC5A-DE51EE8822F9}" type="datetimeFigureOut">
              <a:rPr lang="en-US" smtClean="0"/>
              <a:t>8/10/2018</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78FE58C-C1A6-4C4C-90C2-B7F5B0504B2D}" type="slidenum">
              <a:rPr lang="en-US" smtClean="0"/>
              <a:t>‹#›</a:t>
            </a:fld>
            <a:endParaRPr lang="en-US"/>
          </a:p>
        </p:txBody>
      </p:sp>
    </p:spTree>
    <p:extLst>
      <p:ext uri="{BB962C8B-B14F-4D97-AF65-F5344CB8AC3E}">
        <p14:creationId xmlns:p14="http://schemas.microsoft.com/office/powerpoint/2010/main" val="40346050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2E1917-0BAF-4687-978A-82FFF05559C3}" type="datetimeFigureOut">
              <a:rPr lang="en-US" smtClean="0"/>
              <a:t>8/10/2018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0E1E9A-E921-4174-A0FC-51868D7AC568}" type="slidenum">
              <a:rPr lang="en-US" smtClean="0"/>
              <a:t>‹#›</a:t>
            </a:fld>
            <a:endParaRPr lang="en-US"/>
          </a:p>
        </p:txBody>
      </p:sp>
    </p:spTree>
    <p:extLst>
      <p:ext uri="{BB962C8B-B14F-4D97-AF65-F5344CB8AC3E}">
        <p14:creationId xmlns:p14="http://schemas.microsoft.com/office/powerpoint/2010/main" val="3737860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New research finds that without a high school diploma or GED, youth are 4.5 times more likely to experience homelessness later in life, highlighting the role of education as a critical intervention to prevent future homelessness. 2018 marks the first year for which all states are required to track graduation rates for students experiencing homelessness. </a:t>
            </a:r>
            <a:r>
              <a:rPr lang="en-US" sz="1200" b="0" i="0" kern="1200">
                <a:solidFill>
                  <a:schemeClr val="tx1"/>
                </a:solidFill>
                <a:effectLst/>
                <a:latin typeface="+mn-lt"/>
                <a:ea typeface="+mn-ea"/>
                <a:cs typeface="+mn-cs"/>
              </a:rPr>
              <a:t>This requirement shines a light on the unique challenges faced by students who are homeless, as well as on the success that is possible when the right supports are provided.</a:t>
            </a:r>
            <a:endParaRPr lang="en-US"/>
          </a:p>
        </p:txBody>
      </p:sp>
      <p:sp>
        <p:nvSpPr>
          <p:cNvPr id="4" name="Slide Number Placeholder 3"/>
          <p:cNvSpPr>
            <a:spLocks noGrp="1"/>
          </p:cNvSpPr>
          <p:nvPr>
            <p:ph type="sldNum" sz="quarter" idx="10"/>
          </p:nvPr>
        </p:nvSpPr>
        <p:spPr/>
        <p:txBody>
          <a:bodyPr/>
          <a:lstStyle/>
          <a:p>
            <a:fld id="{810E1E9A-E921-4174-A0FC-51868D7AC568}" type="slidenum">
              <a:rPr lang="en-US" smtClean="0"/>
              <a:t>6</a:t>
            </a:fld>
            <a:endParaRPr lang="en-US"/>
          </a:p>
        </p:txBody>
      </p:sp>
    </p:spTree>
    <p:extLst>
      <p:ext uri="{BB962C8B-B14F-4D97-AF65-F5344CB8AC3E}">
        <p14:creationId xmlns:p14="http://schemas.microsoft.com/office/powerpoint/2010/main" val="30683593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10E1E9A-E921-4174-A0FC-51868D7AC568}" type="slidenum">
              <a:rPr lang="en-US" smtClean="0"/>
              <a:t>19</a:t>
            </a:fld>
            <a:endParaRPr lang="en-US"/>
          </a:p>
        </p:txBody>
      </p:sp>
    </p:spTree>
    <p:extLst>
      <p:ext uri="{BB962C8B-B14F-4D97-AF65-F5344CB8AC3E}">
        <p14:creationId xmlns:p14="http://schemas.microsoft.com/office/powerpoint/2010/main" val="5205697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10E1E9A-E921-4174-A0FC-51868D7AC568}" type="slidenum">
              <a:rPr lang="en-US" smtClean="0"/>
              <a:t>22</a:t>
            </a:fld>
            <a:endParaRPr lang="en-US"/>
          </a:p>
        </p:txBody>
      </p:sp>
    </p:spTree>
    <p:extLst>
      <p:ext uri="{BB962C8B-B14F-4D97-AF65-F5344CB8AC3E}">
        <p14:creationId xmlns:p14="http://schemas.microsoft.com/office/powerpoint/2010/main" val="705049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10E1E9A-E921-4174-A0FC-51868D7AC568}" type="slidenum">
              <a:rPr lang="en-US" smtClean="0"/>
              <a:t>23</a:t>
            </a:fld>
            <a:endParaRPr lang="en-US"/>
          </a:p>
        </p:txBody>
      </p:sp>
    </p:spTree>
    <p:extLst>
      <p:ext uri="{BB962C8B-B14F-4D97-AF65-F5344CB8AC3E}">
        <p14:creationId xmlns:p14="http://schemas.microsoft.com/office/powerpoint/2010/main" val="30807324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041400"/>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3">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EAB7D7-3608-4730-B2E2-670834DF882C}" type="datetimeFigureOut">
              <a:rPr lang="en-US" smtClean="0"/>
              <a:t>8/10/2018</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646705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1562100" y="1825625"/>
            <a:ext cx="9791700" cy="43513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EAB7D7-3608-4730-B2E2-670834DF882C}" type="datetimeFigureOut">
              <a:rPr lang="en-US" smtClean="0"/>
              <a:t>8/10/2018</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2821885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562100" y="365125"/>
            <a:ext cx="70104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EAB7D7-3608-4730-B2E2-670834DF882C}" type="datetimeFigureOut">
              <a:rPr lang="en-US" smtClean="0"/>
              <a:t>8/10/2018</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33888301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sp>
        <p:nvSpPr>
          <p:cNvPr id="9" name="Title 1"/>
          <p:cNvSpPr>
            <a:spLocks noGrp="1"/>
          </p:cNvSpPr>
          <p:nvPr>
            <p:ph type="title"/>
          </p:nvPr>
        </p:nvSpPr>
        <p:spPr>
          <a:xfrm>
            <a:off x="1562100" y="457200"/>
            <a:ext cx="3932237" cy="1600200"/>
          </a:xfrm>
        </p:spPr>
        <p:txBody>
          <a:bodyPr anchor="b"/>
          <a:lstStyle>
            <a:lvl1pPr>
              <a:defRPr sz="3200"/>
            </a:lvl1pPr>
          </a:lstStyle>
          <a:p>
            <a:r>
              <a:rPr lang="en-US"/>
              <a:t>Click to edit Master title style</a:t>
            </a:r>
          </a:p>
        </p:txBody>
      </p:sp>
      <p:sp>
        <p:nvSpPr>
          <p:cNvPr id="3" name="Picture Placeholder 2" descr="An empty placeholder to add an image. Click on the placeholder and select the image that you wish to add"/>
          <p:cNvSpPr>
            <a:spLocks noGrp="1"/>
          </p:cNvSpPr>
          <p:nvPr>
            <p:ph type="pic" idx="1"/>
          </p:nvPr>
        </p:nvSpPr>
        <p:spPr>
          <a:xfrm>
            <a:off x="5678904" y="987425"/>
            <a:ext cx="5678424"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8" name="Text Placeholder 3"/>
          <p:cNvSpPr>
            <a:spLocks noGrp="1"/>
          </p:cNvSpPr>
          <p:nvPr>
            <p:ph type="body" sz="half" idx="2"/>
          </p:nvPr>
        </p:nvSpPr>
        <p:spPr>
          <a:xfrm>
            <a:off x="1562100" y="2101850"/>
            <a:ext cx="3932237"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4EAB7D7-3608-4730-B2E2-670834DF882C}" type="datetimeFigureOut">
              <a:rPr lang="en-US" smtClean="0"/>
              <a:t>8/10/2018</a:t>
            </a:fld>
            <a:endParaRPr lang="en-US"/>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34138888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EAB7D7-3608-4730-B2E2-670834DF882C}" type="datetimeFigureOut">
              <a:rPr lang="en-US" smtClean="0"/>
              <a:t>8/10/2018</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21987939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41658" y="1709738"/>
            <a:ext cx="10105791" cy="2862262"/>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1241658" y="4589463"/>
            <a:ext cx="10105791"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
        <p:nvSpPr>
          <p:cNvPr id="4" name="Date Placeholder 3"/>
          <p:cNvSpPr>
            <a:spLocks noGrp="1"/>
          </p:cNvSpPr>
          <p:nvPr>
            <p:ph type="dt" sz="half" idx="10"/>
          </p:nvPr>
        </p:nvSpPr>
        <p:spPr/>
        <p:txBody>
          <a:bodyPr/>
          <a:lstStyle/>
          <a:p>
            <a:fld id="{84EAB7D7-3608-4730-B2E2-670834DF882C}" type="datetimeFigureOut">
              <a:rPr lang="en-US" smtClean="0"/>
              <a:t>8/10/2018</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40676867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569700" y="1825625"/>
            <a:ext cx="4754880" cy="4351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5325" y="1825625"/>
            <a:ext cx="4754880" cy="4351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EAB7D7-3608-4730-B2E2-670834DF882C}" type="datetimeFigureOut">
              <a:rPr lang="en-US" smtClean="0"/>
              <a:t>8/10/2018</a:t>
            </a:fld>
            <a:endParaRPr lang="en-US"/>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10636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324100" y="274638"/>
            <a:ext cx="9023350" cy="1143000"/>
          </a:xfrm>
        </p:spPr>
        <p:txBody>
          <a:bodyPr/>
          <a:lstStyle/>
          <a:p>
            <a:r>
              <a:rPr lang="en-US"/>
              <a:t>Click to edit Master title style</a:t>
            </a:r>
          </a:p>
        </p:txBody>
      </p:sp>
      <p:sp>
        <p:nvSpPr>
          <p:cNvPr id="3" name="Text Placeholder 2"/>
          <p:cNvSpPr>
            <a:spLocks noGrp="1"/>
          </p:cNvSpPr>
          <p:nvPr>
            <p:ph type="body" idx="1"/>
          </p:nvPr>
        </p:nvSpPr>
        <p:spPr>
          <a:xfrm>
            <a:off x="1562100" y="1489075"/>
            <a:ext cx="4754880" cy="641350"/>
          </a:xfrm>
          <a:noFill/>
          <a:ln>
            <a:noFill/>
          </a:ln>
        </p:spPr>
        <p:txBody>
          <a:bodyPr anchor="b"/>
          <a:lstStyle>
            <a:lvl1pPr marL="0" indent="0">
              <a:buNone/>
              <a:defRPr sz="2400" b="0">
                <a:solidFill>
                  <a:schemeClr val="accent3">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62100" y="2193925"/>
            <a:ext cx="4754880" cy="3978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598920" y="1489075"/>
            <a:ext cx="4754880" cy="641350"/>
          </a:xfrm>
          <a:noFill/>
          <a:ln>
            <a:noFill/>
          </a:ln>
        </p:spPr>
        <p:txBody>
          <a:bodyPr anchor="b"/>
          <a:lstStyle>
            <a:lvl1pPr marL="0" indent="0">
              <a:buNone/>
              <a:defRPr sz="2400" b="0">
                <a:solidFill>
                  <a:schemeClr val="accent3">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598920" y="2193925"/>
            <a:ext cx="4754880" cy="3978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EAB7D7-3608-4730-B2E2-670834DF882C}" type="datetimeFigureOut">
              <a:rPr lang="en-US" smtClean="0"/>
              <a:t>8/10/2018</a:t>
            </a:fld>
            <a:endParaRPr lang="en-US"/>
          </a:p>
        </p:txBody>
      </p:sp>
      <p:sp>
        <p:nvSpPr>
          <p:cNvPr id="8" name="Footer Placeholder 7"/>
          <p:cNvSpPr>
            <a:spLocks noGrp="1"/>
          </p:cNvSpPr>
          <p:nvPr>
            <p:ph type="ftr" sz="quarter" idx="11"/>
          </p:nvPr>
        </p:nvSpPr>
        <p:spPr/>
        <p:txBody>
          <a:bodyPr/>
          <a:lstStyle/>
          <a:p>
            <a:r>
              <a:rPr lang="en-US" dirty="0"/>
              <a:t>Add a footer</a:t>
            </a:r>
          </a:p>
        </p:txBody>
      </p:sp>
      <p:sp>
        <p:nvSpPr>
          <p:cNvPr id="9" name="Slide Number Placeholder 8"/>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3231661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EAB7D7-3608-4730-B2E2-670834DF882C}" type="datetimeFigureOut">
              <a:rPr lang="en-US" smtClean="0"/>
              <a:t>8/10/2018</a:t>
            </a:fld>
            <a:endParaRPr lang="en-US"/>
          </a:p>
        </p:txBody>
      </p:sp>
      <p:sp>
        <p:nvSpPr>
          <p:cNvPr id="4" name="Footer Placeholder 3"/>
          <p:cNvSpPr>
            <a:spLocks noGrp="1"/>
          </p:cNvSpPr>
          <p:nvPr>
            <p:ph type="ftr" sz="quarter" idx="11"/>
          </p:nvPr>
        </p:nvSpPr>
        <p:spPr/>
        <p:txBody>
          <a:bodyPr/>
          <a:lstStyle/>
          <a:p>
            <a:r>
              <a:rPr lang="en-US" dirty="0"/>
              <a:t>Add a footer</a:t>
            </a:r>
          </a:p>
        </p:txBody>
      </p:sp>
      <p:sp>
        <p:nvSpPr>
          <p:cNvPr id="5" name="Slide Number Placeholder 4"/>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510586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EAB7D7-3608-4730-B2E2-670834DF882C}" type="datetimeFigureOut">
              <a:rPr lang="en-US" smtClean="0"/>
              <a:t>8/10/2018</a:t>
            </a:fld>
            <a:endParaRPr lang="en-US"/>
          </a:p>
        </p:txBody>
      </p:sp>
      <p:sp>
        <p:nvSpPr>
          <p:cNvPr id="3" name="Footer Placeholder 2"/>
          <p:cNvSpPr>
            <a:spLocks noGrp="1"/>
          </p:cNvSpPr>
          <p:nvPr>
            <p:ph type="ftr" sz="quarter" idx="11"/>
          </p:nvPr>
        </p:nvSpPr>
        <p:spPr/>
        <p:txBody>
          <a:bodyPr/>
          <a:lstStyle/>
          <a:p>
            <a:r>
              <a:rPr lang="en-US" dirty="0"/>
              <a:t>Add a footer</a:t>
            </a:r>
          </a:p>
        </p:txBody>
      </p:sp>
      <p:sp>
        <p:nvSpPr>
          <p:cNvPr id="4" name="Slide Number Placeholder 3"/>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32151414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62100"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678905" y="987425"/>
            <a:ext cx="567648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562100" y="2101850"/>
            <a:ext cx="3932237"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4EAB7D7-3608-4730-B2E2-670834DF882C}" type="datetimeFigureOut">
              <a:rPr lang="en-US" smtClean="0"/>
              <a:t>8/10/2018</a:t>
            </a:fld>
            <a:endParaRPr lang="en-US"/>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21987120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9" name="Title 1"/>
          <p:cNvSpPr>
            <a:spLocks noGrp="1"/>
          </p:cNvSpPr>
          <p:nvPr>
            <p:ph type="title"/>
          </p:nvPr>
        </p:nvSpPr>
        <p:spPr>
          <a:xfrm>
            <a:off x="1562100" y="457200"/>
            <a:ext cx="3932237" cy="1600200"/>
          </a:xfrm>
        </p:spPr>
        <p:txBody>
          <a:bodyPr anchor="b"/>
          <a:lstStyle>
            <a:lvl1pPr>
              <a:defRPr sz="3200"/>
            </a:lvl1pPr>
          </a:lstStyle>
          <a:p>
            <a:r>
              <a:rPr lang="en-US"/>
              <a:t>Click to edit Master title style</a:t>
            </a:r>
          </a:p>
        </p:txBody>
      </p:sp>
      <p:sp>
        <p:nvSpPr>
          <p:cNvPr id="3" name="Picture Placeholder 2" descr="An empty placeholder to add an image. Click on the placeholder and select the image that you wish to add"/>
          <p:cNvSpPr>
            <a:spLocks noGrp="1"/>
          </p:cNvSpPr>
          <p:nvPr>
            <p:ph type="pic" idx="1"/>
          </p:nvPr>
        </p:nvSpPr>
        <p:spPr>
          <a:xfrm>
            <a:off x="5678904" y="987425"/>
            <a:ext cx="5678424"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8" name="Text Placeholder 3"/>
          <p:cNvSpPr>
            <a:spLocks noGrp="1"/>
          </p:cNvSpPr>
          <p:nvPr>
            <p:ph type="body" sz="half" idx="2"/>
          </p:nvPr>
        </p:nvSpPr>
        <p:spPr>
          <a:xfrm>
            <a:off x="1562100" y="2101850"/>
            <a:ext cx="3932237"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4EAB7D7-3608-4730-B2E2-670834DF882C}" type="datetimeFigureOut">
              <a:rPr lang="en-US" smtClean="0"/>
              <a:t>8/10/2018</a:t>
            </a:fld>
            <a:endParaRPr lang="en-US"/>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71B7BAC7-FE87-40F6-AA24-4F4685D1B022}" type="slidenum">
              <a:rPr lang="en-US" smtClean="0"/>
              <a:t>‹#›</a:t>
            </a:fld>
            <a:endParaRPr lang="en-US"/>
          </a:p>
        </p:txBody>
      </p:sp>
    </p:spTree>
    <p:extLst>
      <p:ext uri="{BB962C8B-B14F-4D97-AF65-F5344CB8AC3E}">
        <p14:creationId xmlns:p14="http://schemas.microsoft.com/office/powerpoint/2010/main" val="16193596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324100" y="365125"/>
            <a:ext cx="9029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562100" y="1825625"/>
            <a:ext cx="9791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562100" y="6356350"/>
            <a:ext cx="2552700"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84EAB7D7-3608-4730-B2E2-670834DF882C}" type="datetimeFigureOut">
              <a:rPr lang="en-US" smtClean="0"/>
              <a:pPr/>
              <a:t>8/10/2018</a:t>
            </a:fld>
            <a:endParaRPr lang="en-US"/>
          </a:p>
        </p:txBody>
      </p:sp>
      <p:sp>
        <p:nvSpPr>
          <p:cNvPr id="5" name="Footer Placeholder 4"/>
          <p:cNvSpPr>
            <a:spLocks noGrp="1"/>
          </p:cNvSpPr>
          <p:nvPr>
            <p:ph type="ftr" sz="quarter" idx="3"/>
          </p:nvPr>
        </p:nvSpPr>
        <p:spPr>
          <a:xfrm>
            <a:off x="4648200" y="6356350"/>
            <a:ext cx="2895600"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r>
              <a:rPr lang="en-US"/>
              <a:t>Add a footer</a:t>
            </a:r>
            <a:endParaRPr lang="en-US" dirty="0"/>
          </a:p>
        </p:txBody>
      </p:sp>
      <p:sp>
        <p:nvSpPr>
          <p:cNvPr id="6" name="Slide Number Placeholder 5"/>
          <p:cNvSpPr>
            <a:spLocks noGrp="1"/>
          </p:cNvSpPr>
          <p:nvPr>
            <p:ph type="sldNum" sz="quarter" idx="4"/>
          </p:nvPr>
        </p:nvSpPr>
        <p:spPr>
          <a:xfrm>
            <a:off x="8077200" y="6356350"/>
            <a:ext cx="3276600"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B7BAC7-FE87-40F6-AA24-4F4685D1B022}" type="slidenum">
              <a:rPr lang="en-US" smtClean="0"/>
              <a:pPr/>
              <a:t>‹#›</a:t>
            </a:fld>
            <a:endParaRPr lang="en-US"/>
          </a:p>
        </p:txBody>
      </p:sp>
    </p:spTree>
    <p:extLst>
      <p:ext uri="{BB962C8B-B14F-4D97-AF65-F5344CB8AC3E}">
        <p14:creationId xmlns:p14="http://schemas.microsoft.com/office/powerpoint/2010/main" val="321936725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81"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spcBef>
          <a:spcPct val="0"/>
        </a:spcBef>
        <a:buNone/>
        <a:defRPr sz="4400" kern="1200">
          <a:solidFill>
            <a:schemeClr val="accent1">
              <a:lumMod val="75000"/>
            </a:schemeClr>
          </a:solidFill>
          <a:latin typeface="+mj-lt"/>
          <a:ea typeface="+mj-ea"/>
          <a:cs typeface="+mj-cs"/>
        </a:defRPr>
      </a:lvl1pPr>
    </p:titleStyle>
    <p:bodyStyle>
      <a:lvl1pPr marL="228600" indent="-228600" algn="l" defTabSz="914400" rtl="0" eaLnBrk="1" latinLnBrk="0" hangingPunct="1">
        <a:lnSpc>
          <a:spcPct val="90000"/>
        </a:lnSpc>
        <a:spcBef>
          <a:spcPct val="30000"/>
        </a:spcBef>
        <a:buClr>
          <a:schemeClr val="accent3"/>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ct val="30000"/>
        </a:spcBef>
        <a:buClr>
          <a:schemeClr val="accent3"/>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ct val="30000"/>
        </a:spcBef>
        <a:buClr>
          <a:schemeClr val="accent3"/>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ct val="30000"/>
        </a:spcBef>
        <a:buClr>
          <a:schemeClr val="accent3"/>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ct val="30000"/>
        </a:spcBef>
        <a:buClr>
          <a:schemeClr val="accent3"/>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0" orient="horz" pos="2160" userDrawn="1">
          <p15:clr>
            <a:srgbClr val="F26B43"/>
          </p15:clr>
        </p15:guide>
        <p15:guide id="1" pos="3840" userDrawn="1">
          <p15:clr>
            <a:srgbClr val="F26B43"/>
          </p15:clr>
        </p15:guide>
        <p15:guide id="2" pos="1464" userDrawn="1">
          <p15:clr>
            <a:srgbClr val="F26B43"/>
          </p15:clr>
        </p15:guide>
        <p15:guide id="3" pos="7152" userDrawn="1">
          <p15:clr>
            <a:srgbClr val="F26B43"/>
          </p15:clr>
        </p15:guide>
        <p15:guide id="4" pos="984" userDrawn="1">
          <p15:clr>
            <a:srgbClr val="F26B43"/>
          </p15:clr>
        </p15:guide>
        <p15:guide id="5" orient="horz" pos="388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jp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file:///D:\Foster%20Care.DSS%20Immediate%20Enrollment%20Form.pdf"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hyperlink" Target="file:///D:\Foster%20Care%20Flow%20Chart.docx" TargetMode="External"/><Relationship Id="rId4" Type="http://schemas.openxmlformats.org/officeDocument/2006/relationships/hyperlink" Target="file:///D:\Foster%20Care.DSS%20Notification%20of%20Placement%20Change%20Form.pdf"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Foster%20Care.BID%20Meeting%20Form.pd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Foster%20Care.DSS%20BID%20Form%20Instrictions.pdf"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file:///C:\Users\s_bigley\Desktop\Foster%20Care.Free%20lunch.pdf"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bettercarenetwork.org/library/the-continuum-of-care/foster-care/fostering-success-in-education-national-factsheet-on-the-educational-outcomes-of-children-in-foster"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chapinhall.org/sites/default/files/publications/Midwest_IB1_Educational_Attainment.pdf" TargetMode="External"/><Relationship Id="rId2" Type="http://schemas.openxmlformats.org/officeDocument/2006/relationships/hyperlink" Target="https://www.bettercarenetwork.org/library/the-continuum-of-care/foster-care/fostering-success-in-education-national-factsheet-on-the-educational-outcomes-of-children-in-foster"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sw.unc.edu/ma/"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sw.unc.edu/ma/"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sw.unc.edu/ma/"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9657" y="493485"/>
            <a:ext cx="11771086" cy="1584567"/>
          </a:xfrm>
        </p:spPr>
        <p:txBody>
          <a:bodyPr>
            <a:noAutofit/>
          </a:bodyPr>
          <a:lstStyle/>
          <a:p>
            <a:r>
              <a:rPr lang="en-US" sz="3600" b="1" dirty="0"/>
              <a:t>Every Student Succeeds Act (ESSA) </a:t>
            </a:r>
            <a:br>
              <a:rPr lang="en-US" sz="3600" b="1" dirty="0"/>
            </a:br>
            <a:r>
              <a:rPr lang="en-US" sz="3600" b="1" dirty="0"/>
              <a:t>Ensuring Education Stability and </a:t>
            </a:r>
            <a:br>
              <a:rPr lang="en-US" sz="3600" b="1" dirty="0"/>
            </a:br>
            <a:r>
              <a:rPr lang="en-US" sz="3600" b="1" dirty="0"/>
              <a:t>Success for Foster Youth 101</a:t>
            </a:r>
          </a:p>
        </p:txBody>
      </p:sp>
      <p:sp>
        <p:nvSpPr>
          <p:cNvPr id="3" name="Subtitle 2"/>
          <p:cNvSpPr>
            <a:spLocks noGrp="1"/>
          </p:cNvSpPr>
          <p:nvPr>
            <p:ph type="subTitle" idx="1"/>
          </p:nvPr>
        </p:nvSpPr>
        <p:spPr>
          <a:xfrm>
            <a:off x="1524000" y="2318994"/>
            <a:ext cx="9144000" cy="4062952"/>
          </a:xfrm>
        </p:spPr>
        <p:txBody>
          <a:bodyPr/>
          <a:lstStyle/>
          <a:p>
            <a:r>
              <a:rPr lang="en-US" dirty="0"/>
              <a:t>Subtitle</a:t>
            </a:r>
          </a:p>
        </p:txBody>
      </p:sp>
      <p:pic>
        <p:nvPicPr>
          <p:cNvPr id="5" name="Picture 4">
            <a:extLst>
              <a:ext uri="{FF2B5EF4-FFF2-40B4-BE49-F238E27FC236}">
                <a16:creationId xmlns:a16="http://schemas.microsoft.com/office/drawing/2014/main" id="{89894C4E-173A-4082-9F23-AD156754E099}"/>
              </a:ext>
            </a:extLst>
          </p:cNvPr>
          <p:cNvPicPr>
            <a:picLocks noChangeAspect="1"/>
          </p:cNvPicPr>
          <p:nvPr/>
        </p:nvPicPr>
        <p:blipFill>
          <a:blip r:embed="rId2"/>
          <a:stretch>
            <a:fillRect/>
          </a:stretch>
        </p:blipFill>
        <p:spPr>
          <a:xfrm>
            <a:off x="3346514" y="2290762"/>
            <a:ext cx="5561815" cy="3878475"/>
          </a:xfrm>
          <a:prstGeom prst="rect">
            <a:avLst/>
          </a:prstGeom>
        </p:spPr>
      </p:pic>
      <p:pic>
        <p:nvPicPr>
          <p:cNvPr id="6" name="Picture 5">
            <a:extLst>
              <a:ext uri="{FF2B5EF4-FFF2-40B4-BE49-F238E27FC236}">
                <a16:creationId xmlns:a16="http://schemas.microsoft.com/office/drawing/2014/main" id="{50796365-CD9C-4B4A-BB21-09CE0A8586EF}"/>
              </a:ext>
            </a:extLst>
          </p:cNvPr>
          <p:cNvPicPr>
            <a:picLocks noChangeAspect="1"/>
          </p:cNvPicPr>
          <p:nvPr/>
        </p:nvPicPr>
        <p:blipFill>
          <a:blip r:embed="rId3"/>
          <a:stretch>
            <a:fillRect/>
          </a:stretch>
        </p:blipFill>
        <p:spPr>
          <a:xfrm>
            <a:off x="9898144" y="5090473"/>
            <a:ext cx="1668543" cy="1395167"/>
          </a:xfrm>
          <a:prstGeom prst="rect">
            <a:avLst/>
          </a:prstGeom>
        </p:spPr>
      </p:pic>
      <p:pic>
        <p:nvPicPr>
          <p:cNvPr id="1026" name="Picture 2" descr="https://www.google.com/a/serve.org/images/logo.gif?alpha=1&amp;service=google_default">
            <a:extLst>
              <a:ext uri="{FF2B5EF4-FFF2-40B4-BE49-F238E27FC236}">
                <a16:creationId xmlns:a16="http://schemas.microsoft.com/office/drawing/2014/main" id="{CA17E216-C54F-4D7F-A543-7242D0CA210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33254" y="4847772"/>
            <a:ext cx="1951348" cy="94472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A4906597-8D5E-4AC2-A0D7-F05B416F85CD}"/>
              </a:ext>
            </a:extLst>
          </p:cNvPr>
          <p:cNvPicPr>
            <a:picLocks noChangeAspect="1"/>
          </p:cNvPicPr>
          <p:nvPr/>
        </p:nvPicPr>
        <p:blipFill>
          <a:blip r:embed="rId5"/>
          <a:stretch>
            <a:fillRect/>
          </a:stretch>
        </p:blipFill>
        <p:spPr>
          <a:xfrm>
            <a:off x="1055802" y="5693790"/>
            <a:ext cx="1706252" cy="791851"/>
          </a:xfrm>
          <a:prstGeom prst="rect">
            <a:avLst/>
          </a:prstGeom>
        </p:spPr>
      </p:pic>
    </p:spTree>
    <p:extLst>
      <p:ext uri="{BB962C8B-B14F-4D97-AF65-F5344CB8AC3E}">
        <p14:creationId xmlns:p14="http://schemas.microsoft.com/office/powerpoint/2010/main" val="9230780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775FAD-FC87-4444-A4F2-BF392A8935B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018D3B3-A44A-4D9C-A5C8-D6FD7865D415}"/>
              </a:ext>
            </a:extLst>
          </p:cNvPr>
          <p:cNvSpPr>
            <a:spLocks noGrp="1"/>
          </p:cNvSpPr>
          <p:nvPr>
            <p:ph idx="1"/>
          </p:nvPr>
        </p:nvSpPr>
        <p:spPr/>
        <p:txBody>
          <a:bodyPr/>
          <a:lstStyle/>
          <a:p>
            <a:pPr marL="45720" indent="0" algn="ctr">
              <a:buNone/>
            </a:pPr>
            <a:r>
              <a:rPr lang="en-US" sz="5400" b="1" dirty="0"/>
              <a:t>Key Federal Provisions</a:t>
            </a:r>
          </a:p>
          <a:p>
            <a:pPr>
              <a:buFont typeface="Wingdings" panose="05000000000000000000" pitchFamily="2" charset="2"/>
              <a:buChar char="Ø"/>
            </a:pPr>
            <a:r>
              <a:rPr lang="en-US" b="1" dirty="0"/>
              <a:t>Brief history building up to ESSA implementation December 10, 2016</a:t>
            </a:r>
          </a:p>
        </p:txBody>
      </p:sp>
    </p:spTree>
    <p:extLst>
      <p:ext uri="{BB962C8B-B14F-4D97-AF65-F5344CB8AC3E}">
        <p14:creationId xmlns:p14="http://schemas.microsoft.com/office/powerpoint/2010/main" val="3040593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7A5F17-A3E5-4888-BE86-7B6CD005CA28}"/>
              </a:ext>
            </a:extLst>
          </p:cNvPr>
          <p:cNvSpPr>
            <a:spLocks noGrp="1"/>
          </p:cNvSpPr>
          <p:nvPr>
            <p:ph type="title"/>
          </p:nvPr>
        </p:nvSpPr>
        <p:spPr/>
        <p:txBody>
          <a:bodyPr>
            <a:normAutofit/>
          </a:bodyPr>
          <a:lstStyle/>
          <a:p>
            <a:pPr algn="ctr"/>
            <a:r>
              <a:rPr lang="en-US" sz="4000" b="1" dirty="0"/>
              <a:t>Fostering Connections to Success and Increasing Adoptions Act, 2008</a:t>
            </a:r>
            <a:endParaRPr lang="en-US" sz="4000" dirty="0"/>
          </a:p>
        </p:txBody>
      </p:sp>
      <p:sp>
        <p:nvSpPr>
          <p:cNvPr id="3" name="Content Placeholder 2">
            <a:extLst>
              <a:ext uri="{FF2B5EF4-FFF2-40B4-BE49-F238E27FC236}">
                <a16:creationId xmlns:a16="http://schemas.microsoft.com/office/drawing/2014/main" id="{4FBFE109-5BD6-460C-B0AB-F9619D939415}"/>
              </a:ext>
            </a:extLst>
          </p:cNvPr>
          <p:cNvSpPr>
            <a:spLocks noGrp="1"/>
          </p:cNvSpPr>
          <p:nvPr>
            <p:ph idx="1"/>
          </p:nvPr>
        </p:nvSpPr>
        <p:spPr/>
        <p:txBody>
          <a:bodyPr/>
          <a:lstStyle/>
          <a:p>
            <a:pPr indent="0">
              <a:buNone/>
            </a:pPr>
            <a:endParaRPr lang="en-US" sz="2400" dirty="0"/>
          </a:p>
          <a:p>
            <a:pPr indent="0">
              <a:buNone/>
            </a:pPr>
            <a:r>
              <a:rPr lang="en-US" sz="2400" dirty="0"/>
              <a:t>Title IV-B/IV-E agencies must make assurances that:</a:t>
            </a:r>
          </a:p>
          <a:p>
            <a:r>
              <a:rPr lang="en-US" sz="2400" dirty="0"/>
              <a:t>The child’s placement takes into account the appropriateness of the current educational setting and the proximity to the school of origin;</a:t>
            </a:r>
          </a:p>
          <a:p>
            <a:r>
              <a:rPr lang="en-US" sz="2400" dirty="0"/>
              <a:t>The CWA has coordinated with local education agencies (LEAs) to ensure that a child in foster care remains in his or her school of origin if it is in the child’s best interest; and</a:t>
            </a:r>
          </a:p>
          <a:p>
            <a:r>
              <a:rPr lang="en-US" sz="2400" dirty="0"/>
              <a:t>If remaining at the school of origin is not in the child’s best interest, the child is immediately enrolled in a new attendance area school and records are transferred to the new school.</a:t>
            </a:r>
          </a:p>
          <a:p>
            <a:endParaRPr lang="en-US" dirty="0"/>
          </a:p>
        </p:txBody>
      </p:sp>
    </p:spTree>
    <p:extLst>
      <p:ext uri="{BB962C8B-B14F-4D97-AF65-F5344CB8AC3E}">
        <p14:creationId xmlns:p14="http://schemas.microsoft.com/office/powerpoint/2010/main" val="11991551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99E0E5-18BF-474E-ABB5-AC0C9B8FAD7B}"/>
              </a:ext>
            </a:extLst>
          </p:cNvPr>
          <p:cNvSpPr>
            <a:spLocks noGrp="1"/>
          </p:cNvSpPr>
          <p:nvPr>
            <p:ph type="title"/>
          </p:nvPr>
        </p:nvSpPr>
        <p:spPr>
          <a:xfrm>
            <a:off x="1885361" y="365125"/>
            <a:ext cx="9468439" cy="1325563"/>
          </a:xfrm>
        </p:spPr>
        <p:txBody>
          <a:bodyPr>
            <a:normAutofit/>
          </a:bodyPr>
          <a:lstStyle/>
          <a:p>
            <a:pPr algn="ctr"/>
            <a:r>
              <a:rPr lang="en-US" sz="4000" b="1" dirty="0"/>
              <a:t>Uninterrupted Scholars Act (2013)</a:t>
            </a:r>
            <a:endParaRPr lang="en-US" sz="4000" dirty="0"/>
          </a:p>
        </p:txBody>
      </p:sp>
      <p:sp>
        <p:nvSpPr>
          <p:cNvPr id="3" name="Content Placeholder 2">
            <a:extLst>
              <a:ext uri="{FF2B5EF4-FFF2-40B4-BE49-F238E27FC236}">
                <a16:creationId xmlns:a16="http://schemas.microsoft.com/office/drawing/2014/main" id="{290FBB55-39BB-43EC-8E67-0DCD5646B279}"/>
              </a:ext>
            </a:extLst>
          </p:cNvPr>
          <p:cNvSpPr>
            <a:spLocks noGrp="1"/>
          </p:cNvSpPr>
          <p:nvPr>
            <p:ph idx="1"/>
          </p:nvPr>
        </p:nvSpPr>
        <p:spPr>
          <a:xfrm>
            <a:off x="1562100" y="1825624"/>
            <a:ext cx="9791700" cy="4791991"/>
          </a:xfrm>
        </p:spPr>
        <p:txBody>
          <a:bodyPr>
            <a:normAutofit/>
          </a:bodyPr>
          <a:lstStyle/>
          <a:p>
            <a:r>
              <a:rPr lang="en-US" sz="2600" dirty="0"/>
              <a:t>USA creates a new exception under FERPA that makes it easier for schools to release a child’s education records to child welfare agencies without the prior written consent of the parents. </a:t>
            </a:r>
          </a:p>
          <a:p>
            <a:r>
              <a:rPr lang="en-US" sz="2600" dirty="0"/>
              <a:t>USA eliminates the requirement that education agencies notify parents before education records are released pursuant to a court order to any individual, when the parent is a party to the case where that order was issued.</a:t>
            </a:r>
          </a:p>
          <a:p>
            <a:r>
              <a:rPr lang="en-US" sz="2600" dirty="0"/>
              <a:t>The new amendment permits schools to release education records to “an agency caseworker or other representative of a State or local child welfare agency, or tribal organization” who has the right to access a student’s case plan, and when the agency or organization is “legally  responsible” for the child’s “care and protection.”</a:t>
            </a:r>
          </a:p>
          <a:p>
            <a:endParaRPr lang="en-US" dirty="0"/>
          </a:p>
        </p:txBody>
      </p:sp>
    </p:spTree>
    <p:extLst>
      <p:ext uri="{BB962C8B-B14F-4D97-AF65-F5344CB8AC3E}">
        <p14:creationId xmlns:p14="http://schemas.microsoft.com/office/powerpoint/2010/main" val="3495687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822051-9796-4EE9-8EB3-33F8671F7F46}"/>
              </a:ext>
            </a:extLst>
          </p:cNvPr>
          <p:cNvSpPr>
            <a:spLocks noGrp="1"/>
          </p:cNvSpPr>
          <p:nvPr>
            <p:ph type="title"/>
          </p:nvPr>
        </p:nvSpPr>
        <p:spPr>
          <a:xfrm>
            <a:off x="2324100" y="365125"/>
            <a:ext cx="9029700" cy="1169207"/>
          </a:xfrm>
        </p:spPr>
        <p:txBody>
          <a:bodyPr>
            <a:normAutofit/>
          </a:bodyPr>
          <a:lstStyle/>
          <a:p>
            <a:pPr algn="ctr"/>
            <a:r>
              <a:rPr lang="en-US" sz="4000" dirty="0"/>
              <a:t>Every Student Succeeds Act of 2015</a:t>
            </a:r>
          </a:p>
        </p:txBody>
      </p:sp>
      <p:sp>
        <p:nvSpPr>
          <p:cNvPr id="3" name="Content Placeholder 2">
            <a:extLst>
              <a:ext uri="{FF2B5EF4-FFF2-40B4-BE49-F238E27FC236}">
                <a16:creationId xmlns:a16="http://schemas.microsoft.com/office/drawing/2014/main" id="{5046399B-CA4A-4715-A8B2-D4EF7312534A}"/>
              </a:ext>
            </a:extLst>
          </p:cNvPr>
          <p:cNvSpPr>
            <a:spLocks noGrp="1"/>
          </p:cNvSpPr>
          <p:nvPr>
            <p:ph idx="1"/>
          </p:nvPr>
        </p:nvSpPr>
        <p:spPr>
          <a:xfrm>
            <a:off x="1562100" y="1534332"/>
            <a:ext cx="9791700" cy="5160936"/>
          </a:xfrm>
        </p:spPr>
        <p:txBody>
          <a:bodyPr>
            <a:normAutofit fontScale="92500" lnSpcReduction="10000"/>
          </a:bodyPr>
          <a:lstStyle/>
          <a:p>
            <a:r>
              <a:rPr lang="en-US" sz="2200" dirty="0"/>
              <a:t>Reauthorizes and amends the Elementary and Secondary Education Act of 1965 (ESEA)</a:t>
            </a:r>
          </a:p>
          <a:p>
            <a:r>
              <a:rPr lang="en-US" sz="2200" dirty="0"/>
              <a:t>Includes new foster care provisions that complement requirements in the Fostering Connections Act:</a:t>
            </a:r>
          </a:p>
          <a:p>
            <a:pPr lvl="1"/>
            <a:r>
              <a:rPr lang="en-US" sz="2200" dirty="0"/>
              <a:t>Emphasizes shared agency responsibilities and decision-making</a:t>
            </a:r>
          </a:p>
          <a:p>
            <a:r>
              <a:rPr lang="en-US" sz="2200" dirty="0"/>
              <a:t>All education stability provisions were to be implemented as of December 10, 2016</a:t>
            </a:r>
          </a:p>
          <a:p>
            <a:r>
              <a:rPr lang="en-US" sz="2200" i="1" dirty="0"/>
              <a:t>Awaiting foster care placement </a:t>
            </a:r>
            <a:r>
              <a:rPr lang="en-US" sz="2200" dirty="0"/>
              <a:t>is removed from the definition of “homeless children and youths” ESSA, Section 9105(b)(1). </a:t>
            </a:r>
          </a:p>
          <a:p>
            <a:r>
              <a:rPr lang="en-US" sz="2200" dirty="0"/>
              <a:t>SEAs designate a point of contact for child welfare agencies, who may not be the McKinney-Vento State Coordinator.</a:t>
            </a:r>
          </a:p>
          <a:p>
            <a:r>
              <a:rPr lang="en-US" sz="2200" dirty="0"/>
              <a:t>LEAs that receive Title I, Part A funds must designate a point of contact for the local child welfare agency, if the local child welfare agency notifies the LEA, in writing, that it has designated a point of contact for the LEA.</a:t>
            </a:r>
          </a:p>
          <a:p>
            <a:r>
              <a:rPr lang="en-US" sz="2200" dirty="0"/>
              <a:t>State plans must describe collaboration with the state child welfare agency to ensure foster youth can remain in their school of origin, if in their best interest, or enroll immediately in a new school.</a:t>
            </a:r>
          </a:p>
          <a:p>
            <a:r>
              <a:rPr lang="en-US" sz="2200" dirty="0"/>
              <a:t>Requires States to report on </a:t>
            </a:r>
            <a:r>
              <a:rPr lang="en-US" sz="2200" b="1" dirty="0"/>
              <a:t>achievement</a:t>
            </a:r>
            <a:r>
              <a:rPr lang="en-US" sz="2200" dirty="0"/>
              <a:t> and </a:t>
            </a:r>
            <a:r>
              <a:rPr lang="en-US" sz="2200" b="1" dirty="0"/>
              <a:t>graduation rates</a:t>
            </a:r>
            <a:r>
              <a:rPr lang="en-US" sz="2200" dirty="0"/>
              <a:t> for children in foster care.</a:t>
            </a:r>
          </a:p>
          <a:p>
            <a:pPr marL="284163" fontAlgn="t">
              <a:buFont typeface="Wingdings" panose="05000000000000000000" pitchFamily="2" charset="2"/>
              <a:buChar char="§"/>
            </a:pPr>
            <a:endParaRPr lang="en-US" sz="2300" b="1" u="sng" dirty="0"/>
          </a:p>
          <a:p>
            <a:pPr lvl="1"/>
            <a:endParaRPr lang="en-US" sz="2300" b="1" dirty="0"/>
          </a:p>
          <a:p>
            <a:endParaRPr lang="en-US" dirty="0"/>
          </a:p>
        </p:txBody>
      </p:sp>
    </p:spTree>
    <p:extLst>
      <p:ext uri="{BB962C8B-B14F-4D97-AF65-F5344CB8AC3E}">
        <p14:creationId xmlns:p14="http://schemas.microsoft.com/office/powerpoint/2010/main" val="29954404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5F53D-C6FB-4A79-9002-1106D8085F33}"/>
              </a:ext>
            </a:extLst>
          </p:cNvPr>
          <p:cNvSpPr>
            <a:spLocks noGrp="1"/>
          </p:cNvSpPr>
          <p:nvPr>
            <p:ph type="title"/>
          </p:nvPr>
        </p:nvSpPr>
        <p:spPr>
          <a:xfrm>
            <a:off x="2324100" y="365126"/>
            <a:ext cx="9029700" cy="890238"/>
          </a:xfrm>
        </p:spPr>
        <p:txBody>
          <a:bodyPr/>
          <a:lstStyle/>
          <a:p>
            <a:pPr algn="ctr"/>
            <a:r>
              <a:rPr lang="en-US" dirty="0"/>
              <a:t>ESSA</a:t>
            </a:r>
          </a:p>
        </p:txBody>
      </p:sp>
      <p:sp>
        <p:nvSpPr>
          <p:cNvPr id="3" name="Content Placeholder 2">
            <a:extLst>
              <a:ext uri="{FF2B5EF4-FFF2-40B4-BE49-F238E27FC236}">
                <a16:creationId xmlns:a16="http://schemas.microsoft.com/office/drawing/2014/main" id="{582F7323-E42C-4061-99FC-0610E06F7C25}"/>
              </a:ext>
            </a:extLst>
          </p:cNvPr>
          <p:cNvSpPr>
            <a:spLocks noGrp="1"/>
          </p:cNvSpPr>
          <p:nvPr>
            <p:ph idx="1"/>
          </p:nvPr>
        </p:nvSpPr>
        <p:spPr>
          <a:xfrm>
            <a:off x="759417" y="1255364"/>
            <a:ext cx="11034793" cy="5393409"/>
          </a:xfrm>
        </p:spPr>
        <p:txBody>
          <a:bodyPr>
            <a:normAutofit fontScale="77500" lnSpcReduction="20000"/>
          </a:bodyPr>
          <a:lstStyle/>
          <a:p>
            <a:endParaRPr lang="en-US" sz="2600" dirty="0"/>
          </a:p>
          <a:p>
            <a:r>
              <a:rPr lang="en-US" sz="2600" dirty="0"/>
              <a:t>(ii) For all students and </a:t>
            </a:r>
            <a:r>
              <a:rPr lang="en-US" sz="2600" b="1" dirty="0"/>
              <a:t>disaggregated by each subgroup </a:t>
            </a:r>
            <a:r>
              <a:rPr lang="en-US" sz="2600" dirty="0"/>
              <a:t>of students described in subsection (b)(2)(B)(xi), homeless status, </a:t>
            </a:r>
            <a:r>
              <a:rPr lang="en-US" sz="2600" b="1" u="sng" dirty="0"/>
              <a:t>status as a child in foster care</a:t>
            </a:r>
            <a:r>
              <a:rPr lang="en-US" sz="2600" dirty="0"/>
              <a:t>, and status as a student with a parent who is a member of the Armed Forces (as defined in section 101(a)(4) of title 10, United States Code) on active duty (as defined in section 101(d)(5) of such title), </a:t>
            </a:r>
            <a:r>
              <a:rPr lang="en-US" sz="2600" b="1" dirty="0"/>
              <a:t>information on student achievement on the academic assessments</a:t>
            </a:r>
            <a:r>
              <a:rPr lang="en-US" sz="2600" dirty="0"/>
              <a:t> described in subsection (b)(2) at each level of achievement, as determined by the State under subsection (b)(1). (iii) For all students and disaggregated by each of the subgroups of students, as defined in subsection (c)(2), and for purposes of </a:t>
            </a:r>
            <a:r>
              <a:rPr lang="en-US" sz="2600" dirty="0" err="1"/>
              <a:t>subclause</a:t>
            </a:r>
            <a:r>
              <a:rPr lang="en-US" sz="2600" dirty="0"/>
              <a:t> (II) of this clause, homeless status and status as a child in foster care— </a:t>
            </a:r>
          </a:p>
          <a:p>
            <a:r>
              <a:rPr lang="en-US" sz="2600" dirty="0"/>
              <a:t>(I) </a:t>
            </a:r>
            <a:r>
              <a:rPr lang="en-US" sz="2600" b="1" u="sng" dirty="0"/>
              <a:t>information on the performance on the other academic indicator under subsection </a:t>
            </a:r>
            <a:r>
              <a:rPr lang="en-US" sz="2600" dirty="0"/>
              <a:t>(c)(4)(B)(ii) for public elementary schools and secondary schools that are not high schools, used by the State in the State accountability system; and (II) </a:t>
            </a:r>
            <a:r>
              <a:rPr lang="en-US" sz="2600" b="1" u="sng" dirty="0"/>
              <a:t>high school graduation rates, including four-year adjusted cohort graduation </a:t>
            </a:r>
            <a:r>
              <a:rPr lang="en-US" sz="2600" dirty="0"/>
              <a:t>rates and, at the State’s discretion, extended-year adjusted cohort graduation rates. (iv) Information on the number and percentage of English learners achieving English language proficiency. (v) For all students and disaggregated by each of the subgroups of students, as defined in subsection (c)(2), information on the performance on the other indicator or indicators of school quality or </a:t>
            </a:r>
            <a:r>
              <a:rPr lang="en-US" sz="2600" b="1" dirty="0"/>
              <a:t>student success </a:t>
            </a:r>
            <a:r>
              <a:rPr lang="en-US" sz="2600" dirty="0"/>
              <a:t>under subsection (c)(4)(B)(v) used by the State in the State accountability system. (vi) Information on the progress of all students and each subgroup of students, as defined in subsection (c)(2), toward meeting the State-designed long term goals under subsection (c)(4)(A), including the progress of all students and each such subgroup of students against the State measurements of interim progress established under such subsection. (vii) For all students and disaggregated by each subgroup of students described in subsection (b)(2)(B)(xi), the percentage of students assessed and not assessed.</a:t>
            </a:r>
          </a:p>
          <a:p>
            <a:endParaRPr lang="en-US" dirty="0"/>
          </a:p>
        </p:txBody>
      </p:sp>
    </p:spTree>
    <p:extLst>
      <p:ext uri="{BB962C8B-B14F-4D97-AF65-F5344CB8AC3E}">
        <p14:creationId xmlns:p14="http://schemas.microsoft.com/office/powerpoint/2010/main" val="10759777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9464C3-B856-4220-A84C-F0542E06C3DE}"/>
              </a:ext>
            </a:extLst>
          </p:cNvPr>
          <p:cNvSpPr>
            <a:spLocks noGrp="1"/>
          </p:cNvSpPr>
          <p:nvPr>
            <p:ph type="title"/>
          </p:nvPr>
        </p:nvSpPr>
        <p:spPr>
          <a:xfrm>
            <a:off x="1562100" y="365125"/>
            <a:ext cx="9791700" cy="1325563"/>
          </a:xfrm>
        </p:spPr>
        <p:txBody>
          <a:bodyPr>
            <a:normAutofit fontScale="90000"/>
          </a:bodyPr>
          <a:lstStyle/>
          <a:p>
            <a:pPr algn="ctr"/>
            <a:r>
              <a:rPr lang="en-US" b="1" dirty="0"/>
              <a:t>Provisions for children in foster care under ESSA</a:t>
            </a:r>
          </a:p>
        </p:txBody>
      </p:sp>
      <p:sp>
        <p:nvSpPr>
          <p:cNvPr id="3" name="Content Placeholder 2">
            <a:extLst>
              <a:ext uri="{FF2B5EF4-FFF2-40B4-BE49-F238E27FC236}">
                <a16:creationId xmlns:a16="http://schemas.microsoft.com/office/drawing/2014/main" id="{40B248F5-0A8F-4EDC-8977-96E71E506213}"/>
              </a:ext>
            </a:extLst>
          </p:cNvPr>
          <p:cNvSpPr>
            <a:spLocks noGrp="1"/>
          </p:cNvSpPr>
          <p:nvPr>
            <p:ph idx="1"/>
          </p:nvPr>
        </p:nvSpPr>
        <p:spPr/>
        <p:txBody>
          <a:bodyPr>
            <a:normAutofit fontScale="92500" lnSpcReduction="20000"/>
          </a:bodyPr>
          <a:lstStyle/>
          <a:p>
            <a:pPr marL="502920" indent="-457200">
              <a:buFont typeface="+mj-lt"/>
              <a:buAutoNum type="arabicPeriod"/>
            </a:pPr>
            <a:r>
              <a:rPr lang="en-US" b="1" dirty="0"/>
              <a:t>Remain in the same school (School of Origin, SOO) unless there is a determination that it is not in his or her best interest to attend the school of origin.</a:t>
            </a:r>
          </a:p>
          <a:p>
            <a:pPr marL="502920" indent="-457200">
              <a:buFont typeface="+mj-lt"/>
              <a:buAutoNum type="arabicPeriod"/>
            </a:pPr>
            <a:r>
              <a:rPr lang="en-US" b="1" dirty="0"/>
              <a:t>Ensure that children in foster care needing transportation to the school of origin will promptly receive transportation in a cost-effective manner.</a:t>
            </a:r>
          </a:p>
          <a:p>
            <a:pPr marL="502920" indent="-457200">
              <a:buFont typeface="+mj-lt"/>
              <a:buAutoNum type="arabicPeriod"/>
            </a:pPr>
            <a:r>
              <a:rPr lang="en-US" b="1" dirty="0"/>
              <a:t>When not in the child’s best interest to remain in the SOO, immediate enrollment in the new attendance area school even if the child is unable to produce records normally required for enrollment.</a:t>
            </a:r>
          </a:p>
          <a:p>
            <a:pPr marL="502920" indent="-457200">
              <a:buFont typeface="+mj-lt"/>
              <a:buAutoNum type="arabicPeriod"/>
            </a:pPr>
            <a:r>
              <a:rPr lang="en-US" b="1" dirty="0"/>
              <a:t>The enrolling school shall immediately contact the school last attended by any such child to obtain relevant academic and other records. </a:t>
            </a:r>
          </a:p>
          <a:p>
            <a:pPr marL="0" indent="0">
              <a:buNone/>
            </a:pPr>
            <a:endParaRPr lang="en-US" dirty="0"/>
          </a:p>
        </p:txBody>
      </p:sp>
    </p:spTree>
    <p:extLst>
      <p:ext uri="{BB962C8B-B14F-4D97-AF65-F5344CB8AC3E}">
        <p14:creationId xmlns:p14="http://schemas.microsoft.com/office/powerpoint/2010/main" val="2954092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CFF81-E04F-400D-8812-219C1D0CCF19}"/>
              </a:ext>
            </a:extLst>
          </p:cNvPr>
          <p:cNvSpPr>
            <a:spLocks noGrp="1"/>
          </p:cNvSpPr>
          <p:nvPr>
            <p:ph type="title"/>
          </p:nvPr>
        </p:nvSpPr>
        <p:spPr/>
        <p:txBody>
          <a:bodyPr>
            <a:normAutofit/>
          </a:bodyPr>
          <a:lstStyle/>
          <a:p>
            <a:pPr algn="ctr"/>
            <a:r>
              <a:rPr lang="en-US" sz="3600" b="1" dirty="0"/>
              <a:t>Joint Guidance –</a:t>
            </a:r>
            <a:br>
              <a:rPr lang="en-US" sz="3600" b="1" dirty="0"/>
            </a:br>
            <a:r>
              <a:rPr lang="en-US" sz="3600" b="1" dirty="0"/>
              <a:t>Shared Responsibility Between Agencies</a:t>
            </a:r>
            <a:endParaRPr lang="en-US" sz="3600" dirty="0"/>
          </a:p>
        </p:txBody>
      </p:sp>
      <p:sp>
        <p:nvSpPr>
          <p:cNvPr id="3" name="Content Placeholder 2">
            <a:extLst>
              <a:ext uri="{FF2B5EF4-FFF2-40B4-BE49-F238E27FC236}">
                <a16:creationId xmlns:a16="http://schemas.microsoft.com/office/drawing/2014/main" id="{EA2A473E-AA9B-4B57-A716-A4C1DE146BDC}"/>
              </a:ext>
            </a:extLst>
          </p:cNvPr>
          <p:cNvSpPr>
            <a:spLocks noGrp="1"/>
          </p:cNvSpPr>
          <p:nvPr>
            <p:ph idx="1"/>
          </p:nvPr>
        </p:nvSpPr>
        <p:spPr>
          <a:xfrm>
            <a:off x="1562100" y="1690688"/>
            <a:ext cx="9791700" cy="5014911"/>
          </a:xfrm>
        </p:spPr>
        <p:txBody>
          <a:bodyPr/>
          <a:lstStyle/>
          <a:p>
            <a:r>
              <a:rPr lang="en-US" dirty="0"/>
              <a:t>Emphasis is clear that there is shared responsibility between state agencies – NC Department of Health and Human Services (NC DHHS) and NC Department of Public Instruction (NC DPI).</a:t>
            </a:r>
          </a:p>
          <a:p>
            <a:r>
              <a:rPr lang="en-US" dirty="0"/>
              <a:t>Emphasis is clear that there is shared responsibility between local child welfare agency (CWA) and school district (LEA).</a:t>
            </a:r>
          </a:p>
          <a:p>
            <a:endParaRPr lang="en-US" dirty="0"/>
          </a:p>
        </p:txBody>
      </p:sp>
      <p:pic>
        <p:nvPicPr>
          <p:cNvPr id="4" name="Picture 3" descr="Ms Sihly's Literacy Resource Center - home">
            <a:extLst>
              <a:ext uri="{FF2B5EF4-FFF2-40B4-BE49-F238E27FC236}">
                <a16:creationId xmlns:a16="http://schemas.microsoft.com/office/drawing/2014/main" id="{1D6939A2-5410-49B2-AE12-293D7C0BF4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84685" y="3918473"/>
            <a:ext cx="4804229" cy="2703837"/>
          </a:xfrm>
          <a:prstGeom prst="rect">
            <a:avLst/>
          </a:prstGeom>
        </p:spPr>
      </p:pic>
    </p:spTree>
    <p:extLst>
      <p:ext uri="{BB962C8B-B14F-4D97-AF65-F5344CB8AC3E}">
        <p14:creationId xmlns:p14="http://schemas.microsoft.com/office/powerpoint/2010/main" val="13113699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5B0567-8D75-4E5F-8497-F45018B34F1E}"/>
              </a:ext>
            </a:extLst>
          </p:cNvPr>
          <p:cNvSpPr>
            <a:spLocks noGrp="1"/>
          </p:cNvSpPr>
          <p:nvPr>
            <p:ph type="title"/>
          </p:nvPr>
        </p:nvSpPr>
        <p:spPr/>
        <p:txBody>
          <a:bodyPr/>
          <a:lstStyle/>
          <a:p>
            <a:pPr algn="ctr"/>
            <a:r>
              <a:rPr lang="en-US" b="1" dirty="0"/>
              <a:t>Definition of Foster Care</a:t>
            </a:r>
          </a:p>
        </p:txBody>
      </p:sp>
      <p:sp>
        <p:nvSpPr>
          <p:cNvPr id="3" name="Content Placeholder 2">
            <a:extLst>
              <a:ext uri="{FF2B5EF4-FFF2-40B4-BE49-F238E27FC236}">
                <a16:creationId xmlns:a16="http://schemas.microsoft.com/office/drawing/2014/main" id="{947ABFCC-18C9-475B-A7A8-072553598A42}"/>
              </a:ext>
            </a:extLst>
          </p:cNvPr>
          <p:cNvSpPr>
            <a:spLocks noGrp="1"/>
          </p:cNvSpPr>
          <p:nvPr>
            <p:ph idx="1"/>
          </p:nvPr>
        </p:nvSpPr>
        <p:spPr/>
        <p:txBody>
          <a:bodyPr>
            <a:normAutofit fontScale="92500"/>
          </a:bodyPr>
          <a:lstStyle/>
          <a:p>
            <a:r>
              <a:rPr lang="en-US" dirty="0"/>
              <a:t>“Foster care” means 24-hour substitute care for children placed away from their parents or guardians and for whom the child welfare agency has placement and care responsibility. This includes, but is not limited to, placements in foster family homes, foster homes of relatives, group homes, emergency shelters, residential facilities, child care institutions, and </a:t>
            </a:r>
            <a:r>
              <a:rPr lang="en-US" dirty="0" err="1"/>
              <a:t>preadoptive</a:t>
            </a:r>
            <a:r>
              <a:rPr lang="en-US" dirty="0"/>
              <a:t> homes. A child is in foster care in accordance with this definition regardless of whether the foster care facility is licensed and payments are made by the state, tribal or local agency for the care of the child, whether adoption subsidy payments are being made prior to the finalization of an adoption, or whether there is federal matching of any payments that are made.” </a:t>
            </a:r>
          </a:p>
        </p:txBody>
      </p:sp>
    </p:spTree>
    <p:extLst>
      <p:ext uri="{BB962C8B-B14F-4D97-AF65-F5344CB8AC3E}">
        <p14:creationId xmlns:p14="http://schemas.microsoft.com/office/powerpoint/2010/main" val="24364177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2806C-7D1B-4296-8299-938AB3E48F94}"/>
              </a:ext>
            </a:extLst>
          </p:cNvPr>
          <p:cNvSpPr>
            <a:spLocks noGrp="1"/>
          </p:cNvSpPr>
          <p:nvPr>
            <p:ph type="title"/>
          </p:nvPr>
        </p:nvSpPr>
        <p:spPr/>
        <p:txBody>
          <a:bodyPr/>
          <a:lstStyle/>
          <a:p>
            <a:pPr algn="ctr"/>
            <a:r>
              <a:rPr lang="en-US" b="1" dirty="0"/>
              <a:t>School of Origin </a:t>
            </a:r>
          </a:p>
        </p:txBody>
      </p:sp>
      <p:sp>
        <p:nvSpPr>
          <p:cNvPr id="3" name="Content Placeholder 2">
            <a:extLst>
              <a:ext uri="{FF2B5EF4-FFF2-40B4-BE49-F238E27FC236}">
                <a16:creationId xmlns:a16="http://schemas.microsoft.com/office/drawing/2014/main" id="{6B4473E9-09E6-4C37-A4CA-328DE0D8348C}"/>
              </a:ext>
            </a:extLst>
          </p:cNvPr>
          <p:cNvSpPr>
            <a:spLocks noGrp="1"/>
          </p:cNvSpPr>
          <p:nvPr>
            <p:ph idx="1"/>
          </p:nvPr>
        </p:nvSpPr>
        <p:spPr>
          <a:xfrm>
            <a:off x="1562100" y="1825624"/>
            <a:ext cx="9791700" cy="4589689"/>
          </a:xfrm>
        </p:spPr>
        <p:txBody>
          <a:bodyPr/>
          <a:lstStyle/>
          <a:p>
            <a:r>
              <a:rPr lang="en-US" dirty="0"/>
              <a:t>The school in which a child is enrolled prior to the child welfare placement (where the child is enrolled at the time of placement into foster care),</a:t>
            </a:r>
          </a:p>
          <a:p>
            <a:r>
              <a:rPr lang="en-US" dirty="0"/>
              <a:t>If a child’s placement changes, the SOO is the school in which the child was enrolled prior to the placement change,</a:t>
            </a:r>
          </a:p>
          <a:p>
            <a:r>
              <a:rPr lang="en-US" dirty="0"/>
              <a:t>Student can remain in SOO (unless it is not in his/her best interest) for the duration of time in foster care,</a:t>
            </a:r>
          </a:p>
          <a:p>
            <a:r>
              <a:rPr lang="en-US" dirty="0"/>
              <a:t>Federal and state guidance encourages schools to continue prioritizing educational stability once student exits foster care.</a:t>
            </a:r>
          </a:p>
          <a:p>
            <a:pPr marL="0" indent="0">
              <a:buNone/>
            </a:pPr>
            <a:endParaRPr lang="en-US" dirty="0"/>
          </a:p>
        </p:txBody>
      </p:sp>
    </p:spTree>
    <p:extLst>
      <p:ext uri="{BB962C8B-B14F-4D97-AF65-F5344CB8AC3E}">
        <p14:creationId xmlns:p14="http://schemas.microsoft.com/office/powerpoint/2010/main" val="21718861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48F1B0-68B2-46B8-8EC8-3739019C5870}"/>
              </a:ext>
            </a:extLst>
          </p:cNvPr>
          <p:cNvSpPr>
            <a:spLocks noGrp="1"/>
          </p:cNvSpPr>
          <p:nvPr>
            <p:ph type="title"/>
          </p:nvPr>
        </p:nvSpPr>
        <p:spPr>
          <a:xfrm>
            <a:off x="1562100" y="365125"/>
            <a:ext cx="9791700" cy="1262197"/>
          </a:xfrm>
        </p:spPr>
        <p:txBody>
          <a:bodyPr>
            <a:normAutofit fontScale="90000"/>
          </a:bodyPr>
          <a:lstStyle/>
          <a:p>
            <a:pPr algn="ctr"/>
            <a:r>
              <a:rPr lang="en-US" dirty="0"/>
              <a:t>Notification of a child entering foster care or a placement change:</a:t>
            </a:r>
          </a:p>
        </p:txBody>
      </p:sp>
      <p:sp>
        <p:nvSpPr>
          <p:cNvPr id="3" name="Content Placeholder 2">
            <a:extLst>
              <a:ext uri="{FF2B5EF4-FFF2-40B4-BE49-F238E27FC236}">
                <a16:creationId xmlns:a16="http://schemas.microsoft.com/office/drawing/2014/main" id="{A1FFBC41-4406-4FF6-80FD-126CDA8967FB}"/>
              </a:ext>
            </a:extLst>
          </p:cNvPr>
          <p:cNvSpPr>
            <a:spLocks noGrp="1"/>
          </p:cNvSpPr>
          <p:nvPr>
            <p:ph idx="1"/>
          </p:nvPr>
        </p:nvSpPr>
        <p:spPr>
          <a:xfrm>
            <a:off x="449451" y="1825625"/>
            <a:ext cx="11329261" cy="4351338"/>
          </a:xfrm>
        </p:spPr>
        <p:txBody>
          <a:bodyPr/>
          <a:lstStyle/>
          <a:p>
            <a:pPr marL="514350" indent="-514350">
              <a:buFont typeface="+mj-lt"/>
              <a:buAutoNum type="arabicPeriod"/>
            </a:pPr>
            <a:endParaRPr lang="en-US" dirty="0"/>
          </a:p>
          <a:p>
            <a:pPr marL="0" indent="0">
              <a:buNone/>
            </a:pPr>
            <a:r>
              <a:rPr lang="en-US" dirty="0"/>
              <a:t>1. The county CWA, as required by Fostering Connections, shall ensure that every child’s case plan includes assurances of the appropriateness of the educational setting and proximity of school placement.</a:t>
            </a:r>
          </a:p>
          <a:p>
            <a:pPr marL="0" indent="0">
              <a:buNone/>
            </a:pPr>
            <a:r>
              <a:rPr lang="en-US" dirty="0"/>
              <a:t>2. A Best Interest Determination (BID) meeting regarding the child(</a:t>
            </a:r>
            <a:r>
              <a:rPr lang="en-US" dirty="0" err="1"/>
              <a:t>ren</a:t>
            </a:r>
            <a:r>
              <a:rPr lang="en-US" dirty="0"/>
              <a:t>)’s school placement shall occur and be documented on the BID form (when possible the BID and CFT should be combined). </a:t>
            </a:r>
          </a:p>
          <a:p>
            <a:pPr marL="0" indent="0">
              <a:buNone/>
            </a:pPr>
            <a:r>
              <a:rPr lang="en-US" dirty="0"/>
              <a:t>3. The CWA social worker notifies the LEA FC POC.</a:t>
            </a:r>
          </a:p>
          <a:p>
            <a:pPr marL="514350" indent="-514350">
              <a:buFont typeface="+mj-lt"/>
              <a:buAutoNum type="arabicPeriod"/>
            </a:pPr>
            <a:endParaRPr lang="en-US" dirty="0"/>
          </a:p>
        </p:txBody>
      </p:sp>
    </p:spTree>
    <p:extLst>
      <p:ext uri="{BB962C8B-B14F-4D97-AF65-F5344CB8AC3E}">
        <p14:creationId xmlns:p14="http://schemas.microsoft.com/office/powerpoint/2010/main" val="22275690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1B0088-2C11-49F5-8270-12027E9468D8}"/>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5E1480D5-8436-463B-B72D-EF0C47269077}"/>
              </a:ext>
            </a:extLst>
          </p:cNvPr>
          <p:cNvSpPr>
            <a:spLocks noGrp="1"/>
          </p:cNvSpPr>
          <p:nvPr>
            <p:ph idx="1"/>
          </p:nvPr>
        </p:nvSpPr>
        <p:spPr>
          <a:xfrm>
            <a:off x="1562100" y="1555423"/>
            <a:ext cx="9791700" cy="4621540"/>
          </a:xfrm>
        </p:spPr>
        <p:txBody>
          <a:bodyPr>
            <a:normAutofit/>
          </a:bodyPr>
          <a:lstStyle/>
          <a:p>
            <a:pPr algn="ctr"/>
            <a:endParaRPr lang="en-US" sz="4400" b="1" dirty="0"/>
          </a:p>
          <a:p>
            <a:pPr marL="0" indent="0" algn="ctr">
              <a:buNone/>
            </a:pPr>
            <a:r>
              <a:rPr lang="en-US" sz="4400" b="1" dirty="0"/>
              <a:t>Rationale for Promoting and prioritizing School Stability for children and youth in foster care</a:t>
            </a:r>
          </a:p>
        </p:txBody>
      </p:sp>
    </p:spTree>
    <p:extLst>
      <p:ext uri="{BB962C8B-B14F-4D97-AF65-F5344CB8AC3E}">
        <p14:creationId xmlns:p14="http://schemas.microsoft.com/office/powerpoint/2010/main" val="10348972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AB3E9-1EEC-4528-B7E4-A5F7B83EC275}"/>
              </a:ext>
            </a:extLst>
          </p:cNvPr>
          <p:cNvSpPr>
            <a:spLocks noGrp="1"/>
          </p:cNvSpPr>
          <p:nvPr>
            <p:ph type="title"/>
          </p:nvPr>
        </p:nvSpPr>
        <p:spPr>
          <a:xfrm>
            <a:off x="836908" y="365125"/>
            <a:ext cx="10516892" cy="1325563"/>
          </a:xfrm>
        </p:spPr>
        <p:txBody>
          <a:bodyPr>
            <a:normAutofit fontScale="90000"/>
          </a:bodyPr>
          <a:lstStyle/>
          <a:p>
            <a:pPr algn="ctr"/>
            <a:r>
              <a:rPr lang="en-US" dirty="0"/>
              <a:t>Notification of a child entering foster care or a placement change, </a:t>
            </a:r>
            <a:r>
              <a:rPr lang="en-US" sz="2800" dirty="0"/>
              <a:t>continued</a:t>
            </a:r>
            <a:r>
              <a:rPr lang="en-US" dirty="0"/>
              <a:t>:</a:t>
            </a:r>
          </a:p>
        </p:txBody>
      </p:sp>
      <p:sp>
        <p:nvSpPr>
          <p:cNvPr id="3" name="Content Placeholder 2">
            <a:extLst>
              <a:ext uri="{FF2B5EF4-FFF2-40B4-BE49-F238E27FC236}">
                <a16:creationId xmlns:a16="http://schemas.microsoft.com/office/drawing/2014/main" id="{7E84E1F7-9385-40F5-8F47-49DCEB472949}"/>
              </a:ext>
            </a:extLst>
          </p:cNvPr>
          <p:cNvSpPr>
            <a:spLocks noGrp="1"/>
          </p:cNvSpPr>
          <p:nvPr>
            <p:ph idx="1"/>
          </p:nvPr>
        </p:nvSpPr>
        <p:spPr>
          <a:xfrm>
            <a:off x="650929" y="1825624"/>
            <a:ext cx="10957302" cy="4761155"/>
          </a:xfrm>
        </p:spPr>
        <p:txBody>
          <a:bodyPr>
            <a:normAutofit lnSpcReduction="10000"/>
          </a:bodyPr>
          <a:lstStyle/>
          <a:p>
            <a:pPr marL="0" indent="0">
              <a:buNone/>
            </a:pPr>
            <a:r>
              <a:rPr lang="en-US" dirty="0"/>
              <a:t>4. The CWA shall provide the completed Notification of Placement form to the school within one day of foster care placement (or foster care placement change). Delivery of the Notification of Placement form may be made by either the CWA or the foster care placement provider.  The Notification of Placement form will serve to:</a:t>
            </a:r>
          </a:p>
          <a:p>
            <a:pPr marL="0" indent="0">
              <a:buNone/>
            </a:pPr>
            <a:r>
              <a:rPr lang="en-US" dirty="0"/>
              <a:t>	a. Alert the LEA that the child has entered foster care or had a foster</a:t>
            </a:r>
          </a:p>
          <a:p>
            <a:pPr marL="0" indent="0">
              <a:buNone/>
            </a:pPr>
            <a:r>
              <a:rPr lang="en-US" dirty="0"/>
              <a:t>	    care placement change;</a:t>
            </a:r>
          </a:p>
          <a:p>
            <a:pPr marL="0" indent="0">
              <a:buNone/>
            </a:pPr>
            <a:r>
              <a:rPr lang="en-US" dirty="0"/>
              <a:t>	b. Request the child’s comprehensive education records pursuant to</a:t>
            </a:r>
          </a:p>
          <a:p>
            <a:pPr marL="0" indent="0">
              <a:buNone/>
            </a:pPr>
            <a:r>
              <a:rPr lang="en-US" dirty="0"/>
              <a:t>	     the Uninterrupted Scholars Act; and</a:t>
            </a:r>
          </a:p>
          <a:p>
            <a:pPr marL="0" indent="0">
              <a:buNone/>
            </a:pPr>
            <a:r>
              <a:rPr lang="en-US" dirty="0"/>
              <a:t>	c. Initiate scheduling a BID meeting if the BID meeting did not occur</a:t>
            </a:r>
          </a:p>
          <a:p>
            <a:pPr marL="0" indent="0">
              <a:buNone/>
            </a:pPr>
            <a:r>
              <a:rPr lang="en-US" dirty="0"/>
              <a:t>	    prior to the foster care placement or placement change.</a:t>
            </a:r>
          </a:p>
          <a:p>
            <a:pPr marL="0" indent="0">
              <a:buNone/>
            </a:pPr>
            <a:endParaRPr lang="en-US" dirty="0"/>
          </a:p>
        </p:txBody>
      </p:sp>
    </p:spTree>
    <p:extLst>
      <p:ext uri="{BB962C8B-B14F-4D97-AF65-F5344CB8AC3E}">
        <p14:creationId xmlns:p14="http://schemas.microsoft.com/office/powerpoint/2010/main" val="2725972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D61CBF-67CA-48E2-AC71-FBD5EBB6F50F}"/>
              </a:ext>
            </a:extLst>
          </p:cNvPr>
          <p:cNvSpPr>
            <a:spLocks noGrp="1"/>
          </p:cNvSpPr>
          <p:nvPr>
            <p:ph type="title"/>
          </p:nvPr>
        </p:nvSpPr>
        <p:spPr>
          <a:xfrm>
            <a:off x="1562100" y="365125"/>
            <a:ext cx="9791700" cy="1325563"/>
          </a:xfrm>
        </p:spPr>
        <p:txBody>
          <a:bodyPr>
            <a:normAutofit fontScale="90000"/>
          </a:bodyPr>
          <a:lstStyle/>
          <a:p>
            <a:pPr algn="ctr"/>
            <a:r>
              <a:rPr lang="en-US"/>
              <a:t>Notification of a child entering foster care or a placement change, </a:t>
            </a:r>
            <a:r>
              <a:rPr lang="en-US" sz="2800"/>
              <a:t>continued</a:t>
            </a:r>
            <a:r>
              <a:rPr lang="en-US"/>
              <a:t>:</a:t>
            </a:r>
            <a:endParaRPr lang="en-US" dirty="0"/>
          </a:p>
        </p:txBody>
      </p:sp>
      <p:sp>
        <p:nvSpPr>
          <p:cNvPr id="3" name="Content Placeholder 2">
            <a:extLst>
              <a:ext uri="{FF2B5EF4-FFF2-40B4-BE49-F238E27FC236}">
                <a16:creationId xmlns:a16="http://schemas.microsoft.com/office/drawing/2014/main" id="{77F74791-10D6-4203-81C2-401F04CC629A}"/>
              </a:ext>
            </a:extLst>
          </p:cNvPr>
          <p:cNvSpPr>
            <a:spLocks noGrp="1"/>
          </p:cNvSpPr>
          <p:nvPr>
            <p:ph idx="1"/>
          </p:nvPr>
        </p:nvSpPr>
        <p:spPr>
          <a:xfrm>
            <a:off x="929898" y="1825625"/>
            <a:ext cx="10423902" cy="4621670"/>
          </a:xfrm>
        </p:spPr>
        <p:txBody>
          <a:bodyPr>
            <a:normAutofit/>
          </a:bodyPr>
          <a:lstStyle/>
          <a:p>
            <a:pPr marL="0" indent="0">
              <a:buNone/>
            </a:pPr>
            <a:r>
              <a:rPr lang="en-US" dirty="0"/>
              <a:t>5. Upon receipt of the Notification of Placement form, the school must notify their LEA POC. The LEA POC is responsible for contacting the school transportation personnel and other school resources as needed (e.g., school social worker, counselor, Individual Education Plan (IEP) team members, etc.).</a:t>
            </a:r>
          </a:p>
          <a:p>
            <a:pPr marL="0" indent="0">
              <a:buNone/>
            </a:pPr>
            <a:r>
              <a:rPr lang="en-US" dirty="0"/>
              <a:t>6. Until school transportation can be arranged by the school, the CWA is responsible for arranging transportation for the child to and from the foster care placement and his or her school of origin, unless the child’s foster care placement is on an existing transportation route for the school of origin.  In this case, the LEA is responsible for school of origin transportation.</a:t>
            </a:r>
          </a:p>
        </p:txBody>
      </p:sp>
    </p:spTree>
    <p:extLst>
      <p:ext uri="{BB962C8B-B14F-4D97-AF65-F5344CB8AC3E}">
        <p14:creationId xmlns:p14="http://schemas.microsoft.com/office/powerpoint/2010/main" val="4056833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D9C5EF-9DB2-45D2-B7B3-0CB46E3D8B56}"/>
              </a:ext>
            </a:extLst>
          </p:cNvPr>
          <p:cNvSpPr>
            <a:spLocks noGrp="1"/>
          </p:cNvSpPr>
          <p:nvPr>
            <p:ph type="title"/>
          </p:nvPr>
        </p:nvSpPr>
        <p:spPr>
          <a:xfrm>
            <a:off x="418455" y="232475"/>
            <a:ext cx="11592732" cy="1458213"/>
          </a:xfrm>
        </p:spPr>
        <p:txBody>
          <a:bodyPr>
            <a:normAutofit fontScale="90000"/>
          </a:bodyPr>
          <a:lstStyle/>
          <a:p>
            <a:pPr algn="ctr"/>
            <a:r>
              <a:rPr lang="en-US" b="1" dirty="0"/>
              <a:t>School Enrollment:</a:t>
            </a:r>
            <a:br>
              <a:rPr lang="en-US" b="1" dirty="0"/>
            </a:br>
            <a:r>
              <a:rPr lang="en-US" b="1" dirty="0"/>
              <a:t>Who can enroll and what paperwork is needed?</a:t>
            </a:r>
          </a:p>
        </p:txBody>
      </p:sp>
      <p:sp>
        <p:nvSpPr>
          <p:cNvPr id="3" name="Content Placeholder 2">
            <a:extLst>
              <a:ext uri="{FF2B5EF4-FFF2-40B4-BE49-F238E27FC236}">
                <a16:creationId xmlns:a16="http://schemas.microsoft.com/office/drawing/2014/main" id="{4DAC9C15-E670-4A9E-8E1D-F5144E28310A}"/>
              </a:ext>
            </a:extLst>
          </p:cNvPr>
          <p:cNvSpPr>
            <a:spLocks noGrp="1"/>
          </p:cNvSpPr>
          <p:nvPr>
            <p:ph idx="1"/>
          </p:nvPr>
        </p:nvSpPr>
        <p:spPr>
          <a:xfrm>
            <a:off x="759417" y="1690688"/>
            <a:ext cx="10594383" cy="4803102"/>
          </a:xfrm>
        </p:spPr>
        <p:txBody>
          <a:bodyPr>
            <a:normAutofit fontScale="92500"/>
          </a:bodyPr>
          <a:lstStyle/>
          <a:p>
            <a:pPr lvl="0"/>
            <a:r>
              <a:rPr lang="en-US" dirty="0"/>
              <a:t>Either the DSS social worker or designee, such as the foster care parent can enroll a child. </a:t>
            </a:r>
          </a:p>
          <a:p>
            <a:pPr lvl="0"/>
            <a:r>
              <a:rPr lang="en-US" dirty="0"/>
              <a:t>Check your county BOE policy, as well as the policy of your local DSS agency regarding enrollment requirements.  </a:t>
            </a:r>
          </a:p>
          <a:p>
            <a:pPr lvl="0"/>
            <a:r>
              <a:rPr lang="en-US" dirty="0"/>
              <a:t>Forms to be used for enrollment and notification of placement changes are:</a:t>
            </a:r>
          </a:p>
          <a:p>
            <a:r>
              <a:rPr lang="en-US" u="sng" dirty="0">
                <a:hlinkClick r:id="rId3"/>
              </a:rPr>
              <a:t>Foster Care Immediate Enrollment Form (DSS form 5135)</a:t>
            </a:r>
            <a:endParaRPr lang="en-US" sz="2400" dirty="0"/>
          </a:p>
          <a:p>
            <a:r>
              <a:rPr lang="en-US" u="sng" dirty="0">
                <a:hlinkClick r:id="rId4"/>
              </a:rPr>
              <a:t>Foster Care Notification Change of Placement Form (DSS form 5133)</a:t>
            </a:r>
            <a:r>
              <a:rPr lang="en-US" dirty="0"/>
              <a:t> </a:t>
            </a:r>
            <a:endParaRPr lang="en-US" sz="2400" dirty="0"/>
          </a:p>
          <a:p>
            <a:r>
              <a:rPr lang="en-US" dirty="0"/>
              <a:t>A </a:t>
            </a:r>
            <a:r>
              <a:rPr lang="en-US" dirty="0" err="1"/>
              <a:t>nonsecure</a:t>
            </a:r>
            <a:r>
              <a:rPr lang="en-US" dirty="0"/>
              <a:t> custody agreement (indicating that the court has given custody to the county agency)</a:t>
            </a:r>
            <a:endParaRPr lang="en-US" sz="2400" dirty="0"/>
          </a:p>
          <a:p>
            <a:r>
              <a:rPr lang="en-US" u="sng" dirty="0">
                <a:hlinkClick r:id="rId5" action="ppaction://hlinkfile"/>
              </a:rPr>
              <a:t>Educational Stability for Children and Youth in NC Child Welfare Custody Flow Chart</a:t>
            </a:r>
            <a:endParaRPr lang="en-US" sz="2400" dirty="0"/>
          </a:p>
          <a:p>
            <a:pPr lvl="1"/>
            <a:endParaRPr lang="en-US" dirty="0"/>
          </a:p>
          <a:p>
            <a:endParaRPr lang="en-US" dirty="0"/>
          </a:p>
        </p:txBody>
      </p:sp>
    </p:spTree>
    <p:extLst>
      <p:ext uri="{BB962C8B-B14F-4D97-AF65-F5344CB8AC3E}">
        <p14:creationId xmlns:p14="http://schemas.microsoft.com/office/powerpoint/2010/main" val="34895322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8BA385-AE7B-4E97-9A13-038267AC19DD}"/>
              </a:ext>
            </a:extLst>
          </p:cNvPr>
          <p:cNvSpPr>
            <a:spLocks noGrp="1"/>
          </p:cNvSpPr>
          <p:nvPr>
            <p:ph type="title"/>
          </p:nvPr>
        </p:nvSpPr>
        <p:spPr>
          <a:xfrm>
            <a:off x="2324100" y="365125"/>
            <a:ext cx="9029700" cy="1318532"/>
          </a:xfrm>
        </p:spPr>
        <p:txBody>
          <a:bodyPr>
            <a:normAutofit fontScale="90000"/>
          </a:bodyPr>
          <a:lstStyle/>
          <a:p>
            <a:pPr algn="ctr"/>
            <a:r>
              <a:rPr lang="en-US" b="1" dirty="0"/>
              <a:t>Best Interest Determination (BID) Meetings </a:t>
            </a:r>
          </a:p>
        </p:txBody>
      </p:sp>
      <p:sp>
        <p:nvSpPr>
          <p:cNvPr id="3" name="Content Placeholder 2">
            <a:extLst>
              <a:ext uri="{FF2B5EF4-FFF2-40B4-BE49-F238E27FC236}">
                <a16:creationId xmlns:a16="http://schemas.microsoft.com/office/drawing/2014/main" id="{DBD7965A-6DF3-4441-A0E0-CB31BBD4CE52}"/>
              </a:ext>
            </a:extLst>
          </p:cNvPr>
          <p:cNvSpPr>
            <a:spLocks noGrp="1"/>
          </p:cNvSpPr>
          <p:nvPr>
            <p:ph idx="1"/>
          </p:nvPr>
        </p:nvSpPr>
        <p:spPr>
          <a:xfrm>
            <a:off x="1562100" y="1683657"/>
            <a:ext cx="9791700" cy="4992914"/>
          </a:xfrm>
        </p:spPr>
        <p:txBody>
          <a:bodyPr>
            <a:normAutofit lnSpcReduction="10000"/>
          </a:bodyPr>
          <a:lstStyle/>
          <a:p>
            <a:r>
              <a:rPr lang="en-US" sz="2400" b="1" dirty="0"/>
              <a:t>ESSA requires collaboration between CWAs and LEAs to ensure school stability for children in foster care, including that a child may remain in their school of origin unless a determination is made that it is not in their best interest.</a:t>
            </a:r>
          </a:p>
          <a:p>
            <a:r>
              <a:rPr lang="en-US" sz="2400" b="1" dirty="0"/>
              <a:t>Scheduling of the BID meeting is the responsibility of the CWA social worker. They work in collaboration with the LEA POC.</a:t>
            </a:r>
          </a:p>
          <a:p>
            <a:r>
              <a:rPr lang="en-US" sz="2400" b="1" dirty="0"/>
              <a:t>Needs to consider the appropriateness of the current educational setting and proximity to the foster care placement. </a:t>
            </a:r>
          </a:p>
          <a:p>
            <a:r>
              <a:rPr lang="en-US" sz="2400" b="1" u="sng" dirty="0"/>
              <a:t>Transportation costs CAN NOT be considered when determining a child’s best interest.</a:t>
            </a:r>
          </a:p>
          <a:p>
            <a:endParaRPr lang="en-US" sz="2400" b="1" u="sng" dirty="0"/>
          </a:p>
          <a:p>
            <a:r>
              <a:rPr lang="en-US" sz="2400" b="1" u="sng" dirty="0">
                <a:hlinkClick r:id="rId3" action="ppaction://hlinkfile"/>
              </a:rPr>
              <a:t>Best Interest Determination Meeting Form (DSS form 5137)</a:t>
            </a:r>
            <a:endParaRPr lang="en-US" sz="2400" b="1" u="sng" dirty="0"/>
          </a:p>
          <a:p>
            <a:r>
              <a:rPr lang="en-US" sz="2400" b="1" u="sng" dirty="0">
                <a:hlinkClick r:id="rId4" action="ppaction://hlinkfile"/>
              </a:rPr>
              <a:t>Best Interest Determination Instructions (DSS form 5137ins)</a:t>
            </a:r>
            <a:endParaRPr lang="en-US" sz="2400" b="1" u="sng" dirty="0"/>
          </a:p>
          <a:p>
            <a:endParaRPr lang="en-US" sz="2400" b="1" u="sng" dirty="0"/>
          </a:p>
          <a:p>
            <a:endParaRPr lang="en-US" sz="2400" b="1" u="sng" dirty="0"/>
          </a:p>
          <a:p>
            <a:endParaRPr lang="en-US" sz="2400" b="1" u="sng" dirty="0"/>
          </a:p>
          <a:p>
            <a:endParaRPr lang="en-US" dirty="0"/>
          </a:p>
        </p:txBody>
      </p:sp>
    </p:spTree>
    <p:extLst>
      <p:ext uri="{BB962C8B-B14F-4D97-AF65-F5344CB8AC3E}">
        <p14:creationId xmlns:p14="http://schemas.microsoft.com/office/powerpoint/2010/main" val="7645109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5C4B7F-F00C-40E0-A1BC-AD4ABF3A9842}"/>
              </a:ext>
            </a:extLst>
          </p:cNvPr>
          <p:cNvSpPr>
            <a:spLocks noGrp="1"/>
          </p:cNvSpPr>
          <p:nvPr>
            <p:ph type="title"/>
          </p:nvPr>
        </p:nvSpPr>
        <p:spPr/>
        <p:txBody>
          <a:bodyPr>
            <a:normAutofit fontScale="90000"/>
          </a:bodyPr>
          <a:lstStyle/>
          <a:p>
            <a:pPr algn="ctr"/>
            <a:r>
              <a:rPr lang="en-US" sz="4000" dirty="0"/>
              <a:t>Best Interest Determination Meetings –</a:t>
            </a:r>
            <a:br>
              <a:rPr lang="en-US" sz="4000" dirty="0"/>
            </a:br>
            <a:r>
              <a:rPr lang="en-US" sz="4000" dirty="0"/>
              <a:t>Consider multiple student centered factors:</a:t>
            </a:r>
          </a:p>
        </p:txBody>
      </p:sp>
      <p:sp>
        <p:nvSpPr>
          <p:cNvPr id="3" name="Content Placeholder 2">
            <a:extLst>
              <a:ext uri="{FF2B5EF4-FFF2-40B4-BE49-F238E27FC236}">
                <a16:creationId xmlns:a16="http://schemas.microsoft.com/office/drawing/2014/main" id="{D1E64E17-7297-4CDE-A1AE-ED936CACF4B0}"/>
              </a:ext>
            </a:extLst>
          </p:cNvPr>
          <p:cNvSpPr>
            <a:spLocks noGrp="1"/>
          </p:cNvSpPr>
          <p:nvPr>
            <p:ph idx="1"/>
          </p:nvPr>
        </p:nvSpPr>
        <p:spPr>
          <a:xfrm>
            <a:off x="1562100" y="1825625"/>
            <a:ext cx="9791700" cy="4720318"/>
          </a:xfrm>
        </p:spPr>
        <p:txBody>
          <a:bodyPr>
            <a:normAutofit fontScale="85000" lnSpcReduction="20000"/>
          </a:bodyPr>
          <a:lstStyle/>
          <a:p>
            <a:endParaRPr lang="en-US" dirty="0"/>
          </a:p>
          <a:p>
            <a:r>
              <a:rPr lang="en-US" dirty="0"/>
              <a:t>Preferences of the child;</a:t>
            </a:r>
          </a:p>
          <a:p>
            <a:r>
              <a:rPr lang="en-US" dirty="0"/>
              <a:t>Preferences of the child’s parent(s) or education decision maker(s);</a:t>
            </a:r>
          </a:p>
          <a:p>
            <a:r>
              <a:rPr lang="en-US" dirty="0"/>
              <a:t>The child’s attachment to the school, including meaningful relationships with staff and peers;</a:t>
            </a:r>
          </a:p>
          <a:p>
            <a:r>
              <a:rPr lang="en-US" dirty="0"/>
              <a:t>Placement of the child’s sibling(s);</a:t>
            </a:r>
          </a:p>
          <a:p>
            <a:r>
              <a:rPr lang="en-US" dirty="0"/>
              <a:t>Influence of the school climate on the child, including safety;</a:t>
            </a:r>
          </a:p>
          <a:p>
            <a:r>
              <a:rPr lang="en-US" dirty="0"/>
              <a:t>The availability and quality of the services in the school to meet the child’s educational and socioemotional needs;</a:t>
            </a:r>
          </a:p>
          <a:p>
            <a:r>
              <a:rPr lang="en-US" dirty="0"/>
              <a:t>History of school transfers and how they have impacted the child;</a:t>
            </a:r>
          </a:p>
          <a:p>
            <a:r>
              <a:rPr lang="en-US" dirty="0"/>
              <a:t>How the length of the commute would impact the child, based on the child’s developmental stage;</a:t>
            </a:r>
          </a:p>
          <a:p>
            <a:r>
              <a:rPr lang="en-US" dirty="0"/>
              <a:t>Special needs of students, such as EC services, English Language Learning services, 504.</a:t>
            </a:r>
          </a:p>
        </p:txBody>
      </p:sp>
    </p:spTree>
    <p:extLst>
      <p:ext uri="{BB962C8B-B14F-4D97-AF65-F5344CB8AC3E}">
        <p14:creationId xmlns:p14="http://schemas.microsoft.com/office/powerpoint/2010/main" val="25401932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DA2944-6B5C-4ED4-98F8-24C195F24606}"/>
              </a:ext>
            </a:extLst>
          </p:cNvPr>
          <p:cNvSpPr>
            <a:spLocks noGrp="1"/>
          </p:cNvSpPr>
          <p:nvPr>
            <p:ph type="title"/>
          </p:nvPr>
        </p:nvSpPr>
        <p:spPr>
          <a:xfrm>
            <a:off x="1349829" y="101600"/>
            <a:ext cx="10003971" cy="972457"/>
          </a:xfrm>
        </p:spPr>
        <p:txBody>
          <a:bodyPr>
            <a:normAutofit/>
          </a:bodyPr>
          <a:lstStyle/>
          <a:p>
            <a:pPr algn="ctr"/>
            <a:r>
              <a:rPr lang="en-US" sz="4000" b="1" dirty="0"/>
              <a:t>Who should attend BID Meetings?</a:t>
            </a:r>
          </a:p>
        </p:txBody>
      </p:sp>
      <p:sp>
        <p:nvSpPr>
          <p:cNvPr id="3" name="Content Placeholder 2">
            <a:extLst>
              <a:ext uri="{FF2B5EF4-FFF2-40B4-BE49-F238E27FC236}">
                <a16:creationId xmlns:a16="http://schemas.microsoft.com/office/drawing/2014/main" id="{6E291650-7DAB-4DA9-B997-A02C1F0D7939}"/>
              </a:ext>
            </a:extLst>
          </p:cNvPr>
          <p:cNvSpPr>
            <a:spLocks noGrp="1"/>
          </p:cNvSpPr>
          <p:nvPr>
            <p:ph idx="1"/>
          </p:nvPr>
        </p:nvSpPr>
        <p:spPr>
          <a:xfrm>
            <a:off x="827313" y="1074057"/>
            <a:ext cx="11088915" cy="5660571"/>
          </a:xfrm>
        </p:spPr>
        <p:txBody>
          <a:bodyPr>
            <a:noAutofit/>
          </a:bodyPr>
          <a:lstStyle/>
          <a:p>
            <a:r>
              <a:rPr lang="en-US" sz="2000" dirty="0"/>
              <a:t>The CWA POC and/or the social worker with the most information about child;</a:t>
            </a:r>
          </a:p>
          <a:p>
            <a:r>
              <a:rPr lang="en-US" sz="2000" dirty="0"/>
              <a:t>The LEA POC and/or the representative from the SOO who has the most knowledge about the child and who is best able to provide feedback on significant relationships the child may have formed with staff and peers and how changing schools would impact the child’s academic, social, and emotional well-being (a teacher, counselor, coach, school social worker, school administrator).</a:t>
            </a:r>
          </a:p>
          <a:p>
            <a:r>
              <a:rPr lang="en-US" sz="2000" dirty="0"/>
              <a:t>If the child has an IEP or a Section 504 Plan, the relevant school staff members who could speak to the special needs of the child also should be invited to participate.</a:t>
            </a:r>
          </a:p>
          <a:p>
            <a:r>
              <a:rPr lang="en-US" sz="2000" dirty="0"/>
              <a:t>If the child is an EL (English learner), a student identified as having limited English proficiency in speaking, listening, reading, or writing English, other relevant school staff may need to participate.</a:t>
            </a:r>
          </a:p>
          <a:p>
            <a:r>
              <a:rPr lang="en-US" sz="2000" dirty="0"/>
              <a:t>The child, depending on age;</a:t>
            </a:r>
          </a:p>
          <a:p>
            <a:r>
              <a:rPr lang="en-US" sz="2000" dirty="0"/>
              <a:t>Foster parents, when appropriate;</a:t>
            </a:r>
          </a:p>
          <a:p>
            <a:r>
              <a:rPr lang="en-US" sz="2000" dirty="0"/>
              <a:t>Biological parents, guardians, or custodians when appropriate;</a:t>
            </a:r>
          </a:p>
          <a:p>
            <a:r>
              <a:rPr lang="en-US" sz="2000" dirty="0"/>
              <a:t>Education decision maker(s);</a:t>
            </a:r>
          </a:p>
          <a:p>
            <a:r>
              <a:rPr lang="en-US" sz="2000" dirty="0"/>
              <a:t>Relatives of the child with perspective on which school the child should attend while in foster care; and</a:t>
            </a:r>
          </a:p>
          <a:p>
            <a:r>
              <a:rPr lang="en-US" sz="2000" dirty="0"/>
              <a:t>The child’s court appointed Guardian ad Litem (GAL), or a representative from the appropriate GAL program.</a:t>
            </a:r>
          </a:p>
        </p:txBody>
      </p:sp>
    </p:spTree>
    <p:extLst>
      <p:ext uri="{BB962C8B-B14F-4D97-AF65-F5344CB8AC3E}">
        <p14:creationId xmlns:p14="http://schemas.microsoft.com/office/powerpoint/2010/main" val="11624427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101CA3-A6FF-4A2A-AB24-5CB17721D6D7}"/>
              </a:ext>
            </a:extLst>
          </p:cNvPr>
          <p:cNvSpPr>
            <a:spLocks noGrp="1"/>
          </p:cNvSpPr>
          <p:nvPr>
            <p:ph type="title"/>
          </p:nvPr>
        </p:nvSpPr>
        <p:spPr/>
        <p:txBody>
          <a:bodyPr>
            <a:normAutofit/>
          </a:bodyPr>
          <a:lstStyle/>
          <a:p>
            <a:pPr algn="ctr"/>
            <a:r>
              <a:rPr lang="en-US" dirty="0"/>
              <a:t>The outcome of the BID should be:</a:t>
            </a:r>
          </a:p>
        </p:txBody>
      </p:sp>
      <p:sp>
        <p:nvSpPr>
          <p:cNvPr id="3" name="Content Placeholder 2">
            <a:extLst>
              <a:ext uri="{FF2B5EF4-FFF2-40B4-BE49-F238E27FC236}">
                <a16:creationId xmlns:a16="http://schemas.microsoft.com/office/drawing/2014/main" id="{807D3494-0671-410C-844F-E591E42C7E40}"/>
              </a:ext>
            </a:extLst>
          </p:cNvPr>
          <p:cNvSpPr>
            <a:spLocks noGrp="1"/>
          </p:cNvSpPr>
          <p:nvPr>
            <p:ph idx="1"/>
          </p:nvPr>
        </p:nvSpPr>
        <p:spPr/>
        <p:txBody>
          <a:bodyPr/>
          <a:lstStyle/>
          <a:p>
            <a:pPr marL="514350" indent="-514350">
              <a:buFont typeface="+mj-lt"/>
              <a:buAutoNum type="arabicPeriod"/>
            </a:pPr>
            <a:r>
              <a:rPr lang="en-US" dirty="0"/>
              <a:t>Selection of the school based on the child’s best interest</a:t>
            </a:r>
          </a:p>
          <a:p>
            <a:pPr marL="514350" indent="-514350">
              <a:buFont typeface="+mj-lt"/>
              <a:buAutoNum type="arabicPeriod"/>
            </a:pPr>
            <a:r>
              <a:rPr lang="en-US" dirty="0"/>
              <a:t>Identification of the transportation mode (if there is adequate information), and</a:t>
            </a:r>
          </a:p>
          <a:p>
            <a:pPr marL="514350" indent="-514350">
              <a:buFont typeface="+mj-lt"/>
              <a:buAutoNum type="arabicPeriod"/>
            </a:pPr>
            <a:r>
              <a:rPr lang="en-US" dirty="0"/>
              <a:t>Clear tasks to follow up, as needed, including transportation funding, or new enrollment.</a:t>
            </a:r>
          </a:p>
          <a:p>
            <a:pPr marL="0" indent="0">
              <a:buNone/>
            </a:pPr>
            <a:endParaRPr lang="en-US" dirty="0"/>
          </a:p>
          <a:p>
            <a:pPr marL="0" indent="0">
              <a:buNone/>
            </a:pPr>
            <a:r>
              <a:rPr lang="en-US" dirty="0"/>
              <a:t>*The CWA social worker should use the BID form to document the BID meeting.</a:t>
            </a:r>
          </a:p>
          <a:p>
            <a:pPr marL="0" indent="0">
              <a:buNone/>
            </a:pPr>
            <a:r>
              <a:rPr lang="en-US" dirty="0"/>
              <a:t>*LEA POC should get a copy of the BID meeting form.</a:t>
            </a:r>
          </a:p>
        </p:txBody>
      </p:sp>
    </p:spTree>
    <p:extLst>
      <p:ext uri="{BB962C8B-B14F-4D97-AF65-F5344CB8AC3E}">
        <p14:creationId xmlns:p14="http://schemas.microsoft.com/office/powerpoint/2010/main" val="31999784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18308-95BE-4225-8A94-0BEF49F5226B}"/>
              </a:ext>
            </a:extLst>
          </p:cNvPr>
          <p:cNvSpPr>
            <a:spLocks noGrp="1"/>
          </p:cNvSpPr>
          <p:nvPr>
            <p:ph type="title"/>
          </p:nvPr>
        </p:nvSpPr>
        <p:spPr/>
        <p:txBody>
          <a:bodyPr/>
          <a:lstStyle/>
          <a:p>
            <a:r>
              <a:rPr lang="en-US" b="1" dirty="0"/>
              <a:t>Transportation to School of Origin</a:t>
            </a:r>
          </a:p>
        </p:txBody>
      </p:sp>
      <p:sp>
        <p:nvSpPr>
          <p:cNvPr id="3" name="Content Placeholder 2">
            <a:extLst>
              <a:ext uri="{FF2B5EF4-FFF2-40B4-BE49-F238E27FC236}">
                <a16:creationId xmlns:a16="http://schemas.microsoft.com/office/drawing/2014/main" id="{10298DEA-5527-4410-9F00-8EFB88BBBB8A}"/>
              </a:ext>
            </a:extLst>
          </p:cNvPr>
          <p:cNvSpPr>
            <a:spLocks noGrp="1"/>
          </p:cNvSpPr>
          <p:nvPr>
            <p:ph idx="1"/>
          </p:nvPr>
        </p:nvSpPr>
        <p:spPr/>
        <p:txBody>
          <a:bodyPr/>
          <a:lstStyle/>
          <a:p>
            <a:r>
              <a:rPr lang="en-US" dirty="0"/>
              <a:t>Some children in foster care will need transportation to remain in their schools of origin when it is in their best interest.  </a:t>
            </a:r>
          </a:p>
          <a:p>
            <a:r>
              <a:rPr lang="en-US" dirty="0"/>
              <a:t>LEAs and CWAs must collaborate to develop and implement clear written procedures governing how transportation to maintain children in foster care in their schools of origin, when in their best interest, will be provided, arranged, and funded for the duration of the child’s time in foster care. </a:t>
            </a:r>
          </a:p>
          <a:p>
            <a:r>
              <a:rPr lang="en-US" dirty="0"/>
              <a:t>Transportation is an allowable use of federal funds, both under Title IV-E of the Social Security Act and Title I of the ESEA</a:t>
            </a:r>
          </a:p>
          <a:p>
            <a:endParaRPr lang="en-US" dirty="0"/>
          </a:p>
        </p:txBody>
      </p:sp>
    </p:spTree>
    <p:extLst>
      <p:ext uri="{BB962C8B-B14F-4D97-AF65-F5344CB8AC3E}">
        <p14:creationId xmlns:p14="http://schemas.microsoft.com/office/powerpoint/2010/main" val="3114864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ACC12-0665-43C2-A2BE-D48A29A2231D}"/>
              </a:ext>
            </a:extLst>
          </p:cNvPr>
          <p:cNvSpPr>
            <a:spLocks noGrp="1"/>
          </p:cNvSpPr>
          <p:nvPr>
            <p:ph type="title"/>
          </p:nvPr>
        </p:nvSpPr>
        <p:spPr>
          <a:xfrm>
            <a:off x="2324100" y="365126"/>
            <a:ext cx="9029700" cy="1107214"/>
          </a:xfrm>
        </p:spPr>
        <p:txBody>
          <a:bodyPr>
            <a:normAutofit fontScale="90000"/>
          </a:bodyPr>
          <a:lstStyle/>
          <a:p>
            <a:pPr algn="ctr"/>
            <a:r>
              <a:rPr lang="en-US" sz="4000" b="1" dirty="0"/>
              <a:t>The transportation  procedures must ensure that:</a:t>
            </a:r>
          </a:p>
        </p:txBody>
      </p:sp>
      <p:sp>
        <p:nvSpPr>
          <p:cNvPr id="3" name="Content Placeholder 2">
            <a:extLst>
              <a:ext uri="{FF2B5EF4-FFF2-40B4-BE49-F238E27FC236}">
                <a16:creationId xmlns:a16="http://schemas.microsoft.com/office/drawing/2014/main" id="{A0E8F72D-6968-4A27-B5C2-364521EFAFD9}"/>
              </a:ext>
            </a:extLst>
          </p:cNvPr>
          <p:cNvSpPr>
            <a:spLocks noGrp="1"/>
          </p:cNvSpPr>
          <p:nvPr>
            <p:ph idx="1"/>
          </p:nvPr>
        </p:nvSpPr>
        <p:spPr>
          <a:xfrm>
            <a:off x="1001485" y="1472340"/>
            <a:ext cx="10653485" cy="5131659"/>
          </a:xfrm>
        </p:spPr>
        <p:txBody>
          <a:bodyPr>
            <a:normAutofit fontScale="85000" lnSpcReduction="10000"/>
          </a:bodyPr>
          <a:lstStyle/>
          <a:p>
            <a:r>
              <a:rPr lang="en-US" dirty="0"/>
              <a:t>Children in foster care needing transportation to their schools of origin will promptly receive that transportation in a cost-effective manner that is not unduly burdensome on any one agency.</a:t>
            </a:r>
          </a:p>
          <a:p>
            <a:r>
              <a:rPr lang="en-US" dirty="0"/>
              <a:t>LEAs and CWAs must collaborate to develop and implement clear written procedures governing how transportation to maintain children in foster care in their schools of origin, when in their best interest, will be provided, arranged, and funded for the duration of the child’s time in foster care. These procedures must ensure that: </a:t>
            </a:r>
          </a:p>
          <a:p>
            <a:pPr>
              <a:buFont typeface="Wingdings" panose="05000000000000000000" pitchFamily="2" charset="2"/>
              <a:buChar char="Ø"/>
            </a:pPr>
            <a:r>
              <a:rPr lang="en-US" dirty="0"/>
              <a:t>	Children in foster care needing transportation to their schools of origin will</a:t>
            </a:r>
          </a:p>
          <a:p>
            <a:pPr marL="457200" lvl="1" indent="0">
              <a:buNone/>
            </a:pPr>
            <a:r>
              <a:rPr lang="en-US" dirty="0"/>
              <a:t>	</a:t>
            </a:r>
            <a:r>
              <a:rPr lang="en-US" sz="2800" dirty="0"/>
              <a:t> promptly receive that transportation in a cost-effective manner,</a:t>
            </a:r>
          </a:p>
          <a:p>
            <a:pPr>
              <a:buFont typeface="Wingdings" panose="05000000000000000000" pitchFamily="2" charset="2"/>
              <a:buChar char="Ø"/>
            </a:pPr>
            <a:r>
              <a:rPr lang="en-US" dirty="0"/>
              <a:t>	If there are additional costs incurred in providing transportation to and from 	the school of origin, the LEA will provide such transportation if:</a:t>
            </a:r>
          </a:p>
          <a:p>
            <a:pPr marL="914400" lvl="2" indent="0">
              <a:buNone/>
            </a:pPr>
            <a:r>
              <a:rPr lang="en-US" dirty="0"/>
              <a:t>	1. </a:t>
            </a:r>
            <a:r>
              <a:rPr lang="en-US" sz="2400" dirty="0"/>
              <a:t>The local CWA agrees to reimburse the LEA for the cost of such transportation; </a:t>
            </a:r>
          </a:p>
          <a:p>
            <a:pPr marL="457200" lvl="1" indent="0">
              <a:buNone/>
            </a:pPr>
            <a:r>
              <a:rPr lang="en-US" dirty="0"/>
              <a:t>		2. The LEA agrees to pay for the cost; or </a:t>
            </a:r>
          </a:p>
          <a:p>
            <a:pPr marL="457200" lvl="1" indent="0">
              <a:buNone/>
            </a:pPr>
            <a:r>
              <a:rPr lang="en-US" dirty="0"/>
              <a:t>		3. The LEA and local CWA agree to share the cost.</a:t>
            </a:r>
          </a:p>
        </p:txBody>
      </p:sp>
    </p:spTree>
    <p:extLst>
      <p:ext uri="{BB962C8B-B14F-4D97-AF65-F5344CB8AC3E}">
        <p14:creationId xmlns:p14="http://schemas.microsoft.com/office/powerpoint/2010/main" val="37412638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7F1A88-3816-4F8E-A234-0C0AEC9CE3CC}"/>
              </a:ext>
            </a:extLst>
          </p:cNvPr>
          <p:cNvSpPr>
            <a:spLocks noGrp="1"/>
          </p:cNvSpPr>
          <p:nvPr>
            <p:ph type="title"/>
          </p:nvPr>
        </p:nvSpPr>
        <p:spPr>
          <a:xfrm>
            <a:off x="1208868" y="247974"/>
            <a:ext cx="10144932" cy="898902"/>
          </a:xfrm>
        </p:spPr>
        <p:txBody>
          <a:bodyPr>
            <a:normAutofit/>
          </a:bodyPr>
          <a:lstStyle/>
          <a:p>
            <a:pPr algn="ctr"/>
            <a:r>
              <a:rPr lang="en-US" sz="3600" b="1" dirty="0"/>
              <a:t>Transportation</a:t>
            </a:r>
            <a:endParaRPr lang="en-US" sz="3600" dirty="0"/>
          </a:p>
        </p:txBody>
      </p:sp>
      <p:sp>
        <p:nvSpPr>
          <p:cNvPr id="3" name="Content Placeholder 2">
            <a:extLst>
              <a:ext uri="{FF2B5EF4-FFF2-40B4-BE49-F238E27FC236}">
                <a16:creationId xmlns:a16="http://schemas.microsoft.com/office/drawing/2014/main" id="{06DA969D-5082-4EB2-9D4A-3B3BC56E1B7F}"/>
              </a:ext>
            </a:extLst>
          </p:cNvPr>
          <p:cNvSpPr>
            <a:spLocks noGrp="1"/>
          </p:cNvSpPr>
          <p:nvPr>
            <p:ph idx="1"/>
          </p:nvPr>
        </p:nvSpPr>
        <p:spPr>
          <a:xfrm>
            <a:off x="960895" y="1394848"/>
            <a:ext cx="10616339" cy="5253925"/>
          </a:xfrm>
        </p:spPr>
        <p:txBody>
          <a:bodyPr>
            <a:normAutofit/>
          </a:bodyPr>
          <a:lstStyle/>
          <a:p>
            <a:r>
              <a:rPr lang="en-US" sz="2100" dirty="0"/>
              <a:t>“Additional costs” should reflect the difference between what an LEA would spend to transport a student to his/her assigned school and the cost of transporting a child in foster care to their school of origin.</a:t>
            </a:r>
          </a:p>
          <a:p>
            <a:r>
              <a:rPr lang="en-US" sz="2100" dirty="0"/>
              <a:t>Even if an LEA doesn’t transport other students, it must ensure that transportation is provided to children in foster care consistent with procedures developed in collaboration with CWAs.</a:t>
            </a:r>
          </a:p>
          <a:p>
            <a:r>
              <a:rPr lang="en-US" sz="2100" dirty="0"/>
              <a:t>Coordination/collaboration between Agencies and LEA Departments – for example, LEA FC POC, CWA, Federal Programs/Title I, Transportation.</a:t>
            </a:r>
          </a:p>
          <a:p>
            <a:r>
              <a:rPr lang="en-US" sz="2100" dirty="0"/>
              <a:t>The LEA and CWA should consider whether no cost or low cost options are available for transportation.</a:t>
            </a:r>
          </a:p>
          <a:p>
            <a:r>
              <a:rPr lang="en-US" sz="2100" dirty="0"/>
              <a:t>Should maximize all federal funding sources to ensure costs are not unduly burdensome on one agency:</a:t>
            </a:r>
            <a:endParaRPr lang="en-US" sz="1700" dirty="0"/>
          </a:p>
          <a:p>
            <a:pPr marL="1096963" lvl="1" indent="-295275">
              <a:buFont typeface="Noto Sans Symbols"/>
              <a:buChar char="▶"/>
            </a:pPr>
            <a:r>
              <a:rPr lang="en-US" sz="2100" dirty="0"/>
              <a:t>Explore Title IV-E funding for eligible students in CW custody</a:t>
            </a:r>
          </a:p>
          <a:p>
            <a:pPr marL="1096963" lvl="1" indent="-295275">
              <a:buFont typeface="Noto Sans Symbols"/>
              <a:buChar char="▶"/>
            </a:pPr>
            <a:r>
              <a:rPr lang="en-US" sz="2100" dirty="0"/>
              <a:t>Utilize Title I funding for LEAs</a:t>
            </a:r>
          </a:p>
          <a:p>
            <a:pPr marL="1377950" lvl="2" indent="-342900">
              <a:lnSpc>
                <a:spcPct val="95000"/>
              </a:lnSpc>
              <a:spcBef>
                <a:spcPts val="600"/>
              </a:spcBef>
              <a:buSzPct val="125000"/>
              <a:buFont typeface="Raavi" panose="020B0502040204020203" pitchFamily="34" charset="0"/>
              <a:buChar char="–"/>
            </a:pPr>
            <a:r>
              <a:rPr lang="en-US" sz="2100" u="sng" dirty="0"/>
              <a:t>Funds reserved for homeless students may </a:t>
            </a:r>
            <a:r>
              <a:rPr lang="en-US" sz="2100" b="1" u="sng" dirty="0"/>
              <a:t>NOT</a:t>
            </a:r>
            <a:r>
              <a:rPr lang="en-US" sz="2100" u="sng" dirty="0"/>
              <a:t> be used for students in foster care</a:t>
            </a:r>
          </a:p>
          <a:p>
            <a:pPr marL="1377950" lvl="2" indent="-342900">
              <a:lnSpc>
                <a:spcPct val="95000"/>
              </a:lnSpc>
              <a:spcBef>
                <a:spcPts val="600"/>
              </a:spcBef>
              <a:buSzPct val="125000"/>
              <a:buFont typeface="Raavi" panose="020B0502040204020203" pitchFamily="34" charset="0"/>
              <a:buChar char="–"/>
            </a:pPr>
            <a:r>
              <a:rPr lang="en-US" sz="2100" dirty="0"/>
              <a:t>Foster care line item designation in the NC CCIP system</a:t>
            </a:r>
          </a:p>
          <a:p>
            <a:pPr marL="1035050" lvl="2" indent="0">
              <a:lnSpc>
                <a:spcPct val="95000"/>
              </a:lnSpc>
              <a:spcBef>
                <a:spcPts val="600"/>
              </a:spcBef>
              <a:buSzPct val="125000"/>
              <a:buNone/>
            </a:pPr>
            <a:endParaRPr lang="en-US" sz="2100" dirty="0"/>
          </a:p>
          <a:p>
            <a:endParaRPr lang="en-US" dirty="0"/>
          </a:p>
        </p:txBody>
      </p:sp>
    </p:spTree>
    <p:extLst>
      <p:ext uri="{BB962C8B-B14F-4D97-AF65-F5344CB8AC3E}">
        <p14:creationId xmlns:p14="http://schemas.microsoft.com/office/powerpoint/2010/main" val="33626911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4BABB-6EDC-4098-A74F-0145AA963D0F}"/>
              </a:ext>
            </a:extLst>
          </p:cNvPr>
          <p:cNvSpPr>
            <a:spLocks noGrp="1"/>
          </p:cNvSpPr>
          <p:nvPr>
            <p:ph type="title"/>
          </p:nvPr>
        </p:nvSpPr>
        <p:spPr>
          <a:xfrm>
            <a:off x="1621409" y="365125"/>
            <a:ext cx="10039547" cy="1737052"/>
          </a:xfrm>
        </p:spPr>
        <p:txBody>
          <a:bodyPr>
            <a:noAutofit/>
          </a:bodyPr>
          <a:lstStyle/>
          <a:p>
            <a:pPr algn="ctr"/>
            <a:r>
              <a:rPr lang="en-US" sz="3200" b="1" dirty="0"/>
              <a:t>Children and youth in foster care represent some of our most vulnerable and highly mobile groups of students.</a:t>
            </a:r>
            <a:br>
              <a:rPr lang="en-US" sz="3200" b="1" dirty="0"/>
            </a:br>
            <a:endParaRPr lang="en-US" sz="3200" dirty="0"/>
          </a:p>
        </p:txBody>
      </p:sp>
      <p:sp>
        <p:nvSpPr>
          <p:cNvPr id="3" name="Content Placeholder 2">
            <a:extLst>
              <a:ext uri="{FF2B5EF4-FFF2-40B4-BE49-F238E27FC236}">
                <a16:creationId xmlns:a16="http://schemas.microsoft.com/office/drawing/2014/main" id="{F32A3A5F-2910-467B-8A94-E54525B34887}"/>
              </a:ext>
            </a:extLst>
          </p:cNvPr>
          <p:cNvSpPr>
            <a:spLocks noGrp="1"/>
          </p:cNvSpPr>
          <p:nvPr>
            <p:ph idx="1"/>
          </p:nvPr>
        </p:nvSpPr>
        <p:spPr>
          <a:xfrm>
            <a:off x="1197205" y="2337847"/>
            <a:ext cx="10463752" cy="3839116"/>
          </a:xfrm>
        </p:spPr>
        <p:txBody>
          <a:bodyPr>
            <a:normAutofit fontScale="92500" lnSpcReduction="20000"/>
          </a:bodyPr>
          <a:lstStyle/>
          <a:p>
            <a:pPr marL="0" indent="0" algn="ctr">
              <a:buNone/>
            </a:pPr>
            <a:r>
              <a:rPr lang="en-US" b="1" dirty="0"/>
              <a:t>Compared to their peers, children in foster care can experience:</a:t>
            </a:r>
          </a:p>
          <a:p>
            <a:pPr marL="0" indent="0">
              <a:buNone/>
            </a:pPr>
            <a:r>
              <a:rPr lang="en-US" dirty="0"/>
              <a:t>		</a:t>
            </a:r>
          </a:p>
          <a:p>
            <a:pPr marL="0" indent="0">
              <a:buNone/>
            </a:pPr>
            <a:r>
              <a:rPr lang="en-US" dirty="0"/>
              <a:t>		*</a:t>
            </a:r>
            <a:r>
              <a:rPr lang="en-US" b="1" dirty="0"/>
              <a:t>More</a:t>
            </a:r>
            <a:r>
              <a:rPr lang="en-US" dirty="0"/>
              <a:t> traumatic events</a:t>
            </a:r>
          </a:p>
          <a:p>
            <a:pPr marL="0" indent="0">
              <a:buNone/>
            </a:pPr>
            <a:r>
              <a:rPr lang="en-US" b="1" dirty="0"/>
              <a:t>		*More</a:t>
            </a:r>
            <a:r>
              <a:rPr lang="en-US" dirty="0"/>
              <a:t> unscheduled school changes</a:t>
            </a:r>
          </a:p>
          <a:p>
            <a:pPr marL="0" indent="0">
              <a:buNone/>
            </a:pPr>
            <a:r>
              <a:rPr lang="en-US" dirty="0"/>
              <a:t>		*</a:t>
            </a:r>
            <a:r>
              <a:rPr lang="en-US" b="1" dirty="0"/>
              <a:t>More</a:t>
            </a:r>
            <a:r>
              <a:rPr lang="en-US" dirty="0"/>
              <a:t> delays in school enrollment</a:t>
            </a:r>
          </a:p>
          <a:p>
            <a:pPr marL="0" indent="0">
              <a:buNone/>
            </a:pPr>
            <a:r>
              <a:rPr lang="en-US" dirty="0"/>
              <a:t>		*</a:t>
            </a:r>
            <a:r>
              <a:rPr lang="en-US" b="1" dirty="0"/>
              <a:t>Lower</a:t>
            </a:r>
            <a:r>
              <a:rPr lang="en-US" dirty="0"/>
              <a:t> graduation rates</a:t>
            </a:r>
          </a:p>
          <a:p>
            <a:pPr marL="0" indent="0">
              <a:buNone/>
            </a:pPr>
            <a:r>
              <a:rPr lang="en-US" dirty="0"/>
              <a:t>		*</a:t>
            </a:r>
            <a:r>
              <a:rPr lang="en-US" b="1" dirty="0"/>
              <a:t>Lower</a:t>
            </a:r>
            <a:r>
              <a:rPr lang="en-US" dirty="0"/>
              <a:t> academic achievement </a:t>
            </a:r>
          </a:p>
          <a:p>
            <a:pPr marL="0" indent="0">
              <a:buNone/>
            </a:pPr>
            <a:r>
              <a:rPr lang="en-US" dirty="0"/>
              <a:t>		*</a:t>
            </a:r>
            <a:r>
              <a:rPr lang="en-US" b="1" dirty="0"/>
              <a:t>Higher</a:t>
            </a:r>
            <a:r>
              <a:rPr lang="en-US" dirty="0"/>
              <a:t> rates of grade retention, chronic absenteeism,</a:t>
            </a:r>
          </a:p>
          <a:p>
            <a:pPr marL="0" indent="0">
              <a:buNone/>
            </a:pPr>
            <a:r>
              <a:rPr lang="en-US" dirty="0"/>
              <a:t>		  suspensions and expulsions</a:t>
            </a:r>
          </a:p>
          <a:p>
            <a:endParaRPr lang="en-US" dirty="0"/>
          </a:p>
        </p:txBody>
      </p:sp>
    </p:spTree>
    <p:extLst>
      <p:ext uri="{BB962C8B-B14F-4D97-AF65-F5344CB8AC3E}">
        <p14:creationId xmlns:p14="http://schemas.microsoft.com/office/powerpoint/2010/main" val="41988895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88E3C5-4F8A-4482-90D9-21FFF9A29204}"/>
              </a:ext>
            </a:extLst>
          </p:cNvPr>
          <p:cNvSpPr>
            <a:spLocks noGrp="1"/>
          </p:cNvSpPr>
          <p:nvPr>
            <p:ph type="title"/>
          </p:nvPr>
        </p:nvSpPr>
        <p:spPr>
          <a:xfrm>
            <a:off x="2324100" y="365126"/>
            <a:ext cx="9029700" cy="1029722"/>
          </a:xfrm>
        </p:spPr>
        <p:txBody>
          <a:bodyPr>
            <a:normAutofit/>
          </a:bodyPr>
          <a:lstStyle/>
          <a:p>
            <a:pPr algn="ctr"/>
            <a:r>
              <a:rPr lang="en-US" dirty="0"/>
              <a:t>Additional areas:</a:t>
            </a:r>
          </a:p>
        </p:txBody>
      </p:sp>
      <p:sp>
        <p:nvSpPr>
          <p:cNvPr id="3" name="Content Placeholder 2">
            <a:extLst>
              <a:ext uri="{FF2B5EF4-FFF2-40B4-BE49-F238E27FC236}">
                <a16:creationId xmlns:a16="http://schemas.microsoft.com/office/drawing/2014/main" id="{F0BF85F8-8B27-4C25-AB10-CF4644477C20}"/>
              </a:ext>
            </a:extLst>
          </p:cNvPr>
          <p:cNvSpPr>
            <a:spLocks noGrp="1"/>
          </p:cNvSpPr>
          <p:nvPr>
            <p:ph idx="1"/>
          </p:nvPr>
        </p:nvSpPr>
        <p:spPr>
          <a:xfrm>
            <a:off x="1115878" y="1534332"/>
            <a:ext cx="10237922" cy="4642631"/>
          </a:xfrm>
        </p:spPr>
        <p:txBody>
          <a:bodyPr/>
          <a:lstStyle/>
          <a:p>
            <a:r>
              <a:rPr lang="en-US" sz="3200" dirty="0"/>
              <a:t>Children in foster care are categorically eligible for free lunch without completing a form.</a:t>
            </a:r>
          </a:p>
          <a:p>
            <a:pPr marL="0" indent="0">
              <a:buNone/>
            </a:pPr>
            <a:r>
              <a:rPr lang="en-US" sz="3200" dirty="0">
                <a:hlinkClick r:id="rId2" action="ppaction://hlinkfile"/>
              </a:rPr>
              <a:t>The Healthy, Hunger-Free Kids Act of 2010 (HHFKA)</a:t>
            </a:r>
            <a:endParaRPr lang="en-US" sz="3200" dirty="0"/>
          </a:p>
          <a:p>
            <a:r>
              <a:rPr lang="en-US" sz="3200" dirty="0"/>
              <a:t>Extra-curricular activities</a:t>
            </a:r>
          </a:p>
          <a:p>
            <a:r>
              <a:rPr lang="en-US" sz="3200" dirty="0"/>
              <a:t>Discipline</a:t>
            </a:r>
          </a:p>
          <a:p>
            <a:r>
              <a:rPr lang="en-US" sz="3200" dirty="0"/>
              <a:t>Runaway youth</a:t>
            </a:r>
          </a:p>
          <a:p>
            <a:r>
              <a:rPr lang="en-US" sz="3200" dirty="0"/>
              <a:t>Foster Care and McKinney-Vento</a:t>
            </a:r>
          </a:p>
          <a:p>
            <a:r>
              <a:rPr lang="en-US" sz="3200" dirty="0"/>
              <a:t>College assistance</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37700314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4D660-39A0-4799-B0F3-C09F250459AC}"/>
              </a:ext>
            </a:extLst>
          </p:cNvPr>
          <p:cNvSpPr>
            <a:spLocks noGrp="1"/>
          </p:cNvSpPr>
          <p:nvPr>
            <p:ph type="title"/>
          </p:nvPr>
        </p:nvSpPr>
        <p:spPr>
          <a:xfrm>
            <a:off x="2324100" y="309966"/>
            <a:ext cx="9029700" cy="1380722"/>
          </a:xfrm>
        </p:spPr>
        <p:txBody>
          <a:bodyPr>
            <a:normAutofit/>
          </a:bodyPr>
          <a:lstStyle/>
          <a:p>
            <a:pPr algn="ctr"/>
            <a:r>
              <a:rPr lang="en-US" sz="2800" b="1" dirty="0"/>
              <a:t>Who needs to be trained in your district On ESSA and School Stability for Children in Foster Care?</a:t>
            </a:r>
            <a:br>
              <a:rPr lang="en-US" sz="2800" b="1" dirty="0"/>
            </a:br>
            <a:endParaRPr lang="en-US" sz="2800" dirty="0"/>
          </a:p>
        </p:txBody>
      </p:sp>
      <p:sp>
        <p:nvSpPr>
          <p:cNvPr id="3" name="Content Placeholder 2">
            <a:extLst>
              <a:ext uri="{FF2B5EF4-FFF2-40B4-BE49-F238E27FC236}">
                <a16:creationId xmlns:a16="http://schemas.microsoft.com/office/drawing/2014/main" id="{9780C57E-5FDA-4951-BC95-9D86FED2F9F7}"/>
              </a:ext>
            </a:extLst>
          </p:cNvPr>
          <p:cNvSpPr>
            <a:spLocks noGrp="1"/>
          </p:cNvSpPr>
          <p:nvPr>
            <p:ph idx="1"/>
          </p:nvPr>
        </p:nvSpPr>
        <p:spPr>
          <a:xfrm>
            <a:off x="1562100" y="2634711"/>
            <a:ext cx="9791700" cy="4076055"/>
          </a:xfrm>
        </p:spPr>
        <p:txBody>
          <a:bodyPr/>
          <a:lstStyle/>
          <a:p>
            <a:r>
              <a:rPr lang="en-US" dirty="0"/>
              <a:t>Data Managers, book keepers, office personnel</a:t>
            </a:r>
          </a:p>
          <a:p>
            <a:r>
              <a:rPr lang="en-US" dirty="0"/>
              <a:t>Transportation personnel</a:t>
            </a:r>
          </a:p>
          <a:p>
            <a:r>
              <a:rPr lang="en-US" dirty="0"/>
              <a:t>District and school levels administrators</a:t>
            </a:r>
          </a:p>
          <a:p>
            <a:r>
              <a:rPr lang="en-US" dirty="0"/>
              <a:t>Student support staff (Social Workers, Counselors, Psychologists, Nurses)</a:t>
            </a:r>
          </a:p>
          <a:p>
            <a:r>
              <a:rPr lang="en-US" dirty="0"/>
              <a:t>Power School Personnel</a:t>
            </a:r>
          </a:p>
          <a:p>
            <a:r>
              <a:rPr lang="en-US" dirty="0"/>
              <a:t>Finance Personnel</a:t>
            </a:r>
          </a:p>
          <a:p>
            <a:r>
              <a:rPr lang="en-US" dirty="0"/>
              <a:t>Collaborate with your county agencies on training</a:t>
            </a:r>
          </a:p>
        </p:txBody>
      </p:sp>
    </p:spTree>
    <p:extLst>
      <p:ext uri="{BB962C8B-B14F-4D97-AF65-F5344CB8AC3E}">
        <p14:creationId xmlns:p14="http://schemas.microsoft.com/office/powerpoint/2010/main" val="35984213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AF927B-6310-4390-9057-538106AFD7A8}"/>
              </a:ext>
            </a:extLst>
          </p:cNvPr>
          <p:cNvSpPr>
            <a:spLocks noGrp="1"/>
          </p:cNvSpPr>
          <p:nvPr>
            <p:ph type="title"/>
          </p:nvPr>
        </p:nvSpPr>
        <p:spPr/>
        <p:txBody>
          <a:bodyPr/>
          <a:lstStyle/>
          <a:p>
            <a:pPr algn="ctr"/>
            <a:r>
              <a:rPr lang="en-US" dirty="0"/>
              <a:t>Summary and Questions</a:t>
            </a:r>
          </a:p>
        </p:txBody>
      </p:sp>
      <p:sp>
        <p:nvSpPr>
          <p:cNvPr id="3" name="Content Placeholder 2">
            <a:extLst>
              <a:ext uri="{FF2B5EF4-FFF2-40B4-BE49-F238E27FC236}">
                <a16:creationId xmlns:a16="http://schemas.microsoft.com/office/drawing/2014/main" id="{6B7FA133-0794-4AAF-A541-CA90D1E912C6}"/>
              </a:ext>
            </a:extLst>
          </p:cNvPr>
          <p:cNvSpPr>
            <a:spLocks noGrp="1"/>
          </p:cNvSpPr>
          <p:nvPr>
            <p:ph idx="1"/>
          </p:nvPr>
        </p:nvSpPr>
        <p:spPr/>
        <p:txBody>
          <a:bodyPr>
            <a:normAutofit/>
          </a:bodyPr>
          <a:lstStyle/>
          <a:p>
            <a:pPr marL="0" indent="0" algn="ctr">
              <a:buNone/>
            </a:pPr>
            <a:endParaRPr lang="en-US" dirty="0"/>
          </a:p>
          <a:p>
            <a:pPr marL="0" indent="0" algn="ctr">
              <a:buNone/>
            </a:pPr>
            <a:r>
              <a:rPr lang="en-US" sz="20000" b="1" dirty="0">
                <a:solidFill>
                  <a:srgbClr val="00B050"/>
                </a:solidFill>
              </a:rPr>
              <a:t>?</a:t>
            </a:r>
          </a:p>
        </p:txBody>
      </p:sp>
    </p:spTree>
    <p:extLst>
      <p:ext uri="{BB962C8B-B14F-4D97-AF65-F5344CB8AC3E}">
        <p14:creationId xmlns:p14="http://schemas.microsoft.com/office/powerpoint/2010/main" val="41226260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F3B26E-CBA7-437C-ABB1-1AABD84BDD64}"/>
              </a:ext>
            </a:extLst>
          </p:cNvPr>
          <p:cNvSpPr>
            <a:spLocks noGrp="1"/>
          </p:cNvSpPr>
          <p:nvPr>
            <p:ph type="title"/>
          </p:nvPr>
        </p:nvSpPr>
        <p:spPr>
          <a:xfrm>
            <a:off x="2324100" y="365126"/>
            <a:ext cx="9029700" cy="954628"/>
          </a:xfrm>
        </p:spPr>
        <p:txBody>
          <a:bodyPr>
            <a:normAutofit fontScale="90000"/>
          </a:bodyPr>
          <a:lstStyle/>
          <a:p>
            <a:pPr algn="ctr"/>
            <a:r>
              <a:rPr lang="en-US" b="1" dirty="0"/>
              <a:t>Foster Care Mobility and Education</a:t>
            </a:r>
            <a:endParaRPr lang="en-US" dirty="0"/>
          </a:p>
        </p:txBody>
      </p:sp>
      <p:sp>
        <p:nvSpPr>
          <p:cNvPr id="3" name="Content Placeholder 2">
            <a:extLst>
              <a:ext uri="{FF2B5EF4-FFF2-40B4-BE49-F238E27FC236}">
                <a16:creationId xmlns:a16="http://schemas.microsoft.com/office/drawing/2014/main" id="{0B16A441-A9C8-45C6-9B6A-B1F526CB5C78}"/>
              </a:ext>
            </a:extLst>
          </p:cNvPr>
          <p:cNvSpPr>
            <a:spLocks noGrp="1"/>
          </p:cNvSpPr>
          <p:nvPr>
            <p:ph idx="1"/>
          </p:nvPr>
        </p:nvSpPr>
        <p:spPr>
          <a:xfrm>
            <a:off x="952107" y="1545996"/>
            <a:ext cx="10953947" cy="5137607"/>
          </a:xfrm>
        </p:spPr>
        <p:txBody>
          <a:bodyPr>
            <a:normAutofit fontScale="92500"/>
          </a:bodyPr>
          <a:lstStyle/>
          <a:p>
            <a:r>
              <a:rPr lang="en-US" dirty="0"/>
              <a:t>Average number of living arrangements during first foster care stay:  </a:t>
            </a:r>
            <a:r>
              <a:rPr lang="en-US" b="1" dirty="0"/>
              <a:t>2.8</a:t>
            </a:r>
          </a:p>
          <a:p>
            <a:r>
              <a:rPr lang="en-US" dirty="0"/>
              <a:t>Percent of foster youth who change schools when entering care:  </a:t>
            </a:r>
            <a:r>
              <a:rPr lang="en-US" b="1" dirty="0"/>
              <a:t>56%-75%</a:t>
            </a:r>
          </a:p>
          <a:p>
            <a:r>
              <a:rPr lang="en-US" dirty="0"/>
              <a:t>Percent of 17-18 year-olds who have experienced 5+ school changes:  </a:t>
            </a:r>
            <a:r>
              <a:rPr lang="en-US" b="1" dirty="0"/>
              <a:t>34%</a:t>
            </a:r>
          </a:p>
          <a:p>
            <a:r>
              <a:rPr lang="en-US" dirty="0"/>
              <a:t>Average reading level of 17-18 year-olds: </a:t>
            </a:r>
            <a:r>
              <a:rPr lang="en-US" b="1" dirty="0"/>
              <a:t>7</a:t>
            </a:r>
            <a:r>
              <a:rPr lang="en-US" b="1" baseline="30000" dirty="0"/>
              <a:t>th</a:t>
            </a:r>
            <a:r>
              <a:rPr lang="en-US" b="1" dirty="0"/>
              <a:t> grade</a:t>
            </a:r>
          </a:p>
          <a:p>
            <a:r>
              <a:rPr lang="en-US" dirty="0"/>
              <a:t>Likelihood of being absent from school: </a:t>
            </a:r>
            <a:r>
              <a:rPr lang="en-US" b="1" dirty="0"/>
              <a:t>2xs that of other students</a:t>
            </a:r>
          </a:p>
          <a:p>
            <a:r>
              <a:rPr lang="en-US" dirty="0"/>
              <a:t>Likelihood of receiving special education services: </a:t>
            </a:r>
            <a:r>
              <a:rPr lang="en-US" b="1" dirty="0"/>
              <a:t>2.5-3.5x that of other students</a:t>
            </a:r>
          </a:p>
          <a:p>
            <a:r>
              <a:rPr lang="en-US" dirty="0"/>
              <a:t>Likelihood of 17-18 year old receiving out-of-school suspension: </a:t>
            </a:r>
            <a:r>
              <a:rPr lang="en-US" b="1" dirty="0"/>
              <a:t>2xs</a:t>
            </a:r>
            <a:r>
              <a:rPr lang="en-US" dirty="0"/>
              <a:t> </a:t>
            </a:r>
            <a:r>
              <a:rPr lang="en-US" b="1" dirty="0"/>
              <a:t>that of other students</a:t>
            </a:r>
          </a:p>
          <a:p>
            <a:pPr marL="0" indent="0">
              <a:buNone/>
            </a:pPr>
            <a:endParaRPr lang="en-US" b="1" dirty="0"/>
          </a:p>
          <a:p>
            <a:pPr marL="0" indent="0">
              <a:buNone/>
            </a:pPr>
            <a:r>
              <a:rPr lang="en-US" sz="1500" dirty="0"/>
              <a:t>Reference:	</a:t>
            </a:r>
            <a:r>
              <a:rPr lang="en-US" sz="1500" dirty="0">
                <a:hlinkClick r:id="rId2"/>
              </a:rPr>
              <a:t>Better Care Network - National Fact Sheet on Children in Foster Care</a:t>
            </a:r>
            <a:endParaRPr lang="en-US" sz="1500" dirty="0"/>
          </a:p>
          <a:p>
            <a:pPr marL="0" indent="0">
              <a:buNone/>
            </a:pPr>
            <a:endParaRPr lang="en-US" b="1" dirty="0"/>
          </a:p>
          <a:p>
            <a:endParaRPr lang="en-US" dirty="0"/>
          </a:p>
          <a:p>
            <a:endParaRPr lang="en-US" b="1" dirty="0"/>
          </a:p>
          <a:p>
            <a:endParaRPr lang="en-US" b="1" dirty="0"/>
          </a:p>
          <a:p>
            <a:endParaRPr lang="en-US" b="1" dirty="0"/>
          </a:p>
          <a:p>
            <a:endParaRPr lang="en-US" b="1" dirty="0"/>
          </a:p>
          <a:p>
            <a:endParaRPr lang="en-US" dirty="0"/>
          </a:p>
        </p:txBody>
      </p:sp>
    </p:spTree>
    <p:extLst>
      <p:ext uri="{BB962C8B-B14F-4D97-AF65-F5344CB8AC3E}">
        <p14:creationId xmlns:p14="http://schemas.microsoft.com/office/powerpoint/2010/main" val="10605931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370DA0-AD20-47CE-833A-AF2CFA86F915}"/>
              </a:ext>
            </a:extLst>
          </p:cNvPr>
          <p:cNvSpPr>
            <a:spLocks noGrp="1"/>
          </p:cNvSpPr>
          <p:nvPr>
            <p:ph type="title"/>
          </p:nvPr>
        </p:nvSpPr>
        <p:spPr/>
        <p:txBody>
          <a:bodyPr/>
          <a:lstStyle/>
          <a:p>
            <a:pPr algn="ctr"/>
            <a:r>
              <a:rPr lang="en-US" b="1" dirty="0"/>
              <a:t>Foster Care and Education</a:t>
            </a:r>
          </a:p>
        </p:txBody>
      </p:sp>
      <p:sp>
        <p:nvSpPr>
          <p:cNvPr id="3" name="Content Placeholder 2">
            <a:extLst>
              <a:ext uri="{FF2B5EF4-FFF2-40B4-BE49-F238E27FC236}">
                <a16:creationId xmlns:a16="http://schemas.microsoft.com/office/drawing/2014/main" id="{6C0CE55A-8363-4FFB-B3F2-F3D78C927185}"/>
              </a:ext>
            </a:extLst>
          </p:cNvPr>
          <p:cNvSpPr>
            <a:spLocks noGrp="1"/>
          </p:cNvSpPr>
          <p:nvPr>
            <p:ph idx="1"/>
          </p:nvPr>
        </p:nvSpPr>
        <p:spPr>
          <a:xfrm>
            <a:off x="707010" y="1564850"/>
            <a:ext cx="11302738" cy="4854804"/>
          </a:xfrm>
        </p:spPr>
        <p:txBody>
          <a:bodyPr>
            <a:normAutofit fontScale="92500" lnSpcReduction="10000"/>
          </a:bodyPr>
          <a:lstStyle/>
          <a:p>
            <a:endParaRPr lang="en-US" dirty="0"/>
          </a:p>
          <a:p>
            <a:endParaRPr lang="en-US" dirty="0"/>
          </a:p>
          <a:p>
            <a:r>
              <a:rPr lang="en-US" dirty="0"/>
              <a:t>Percent of foster youth who complete high school by age 18 is only 50%</a:t>
            </a:r>
          </a:p>
          <a:p>
            <a:r>
              <a:rPr lang="en-US" dirty="0"/>
              <a:t>Percent of foster youth who graduate from high school and attend college: 20%</a:t>
            </a:r>
          </a:p>
          <a:p>
            <a:r>
              <a:rPr lang="en-US" dirty="0"/>
              <a:t>Percent of 17-18 year old foster youth who want to go to college: 84% </a:t>
            </a:r>
          </a:p>
          <a:p>
            <a:r>
              <a:rPr lang="en-US" dirty="0">
                <a:solidFill>
                  <a:schemeClr val="tx2">
                    <a:lumMod val="50000"/>
                  </a:schemeClr>
                </a:solidFill>
              </a:rPr>
              <a:t>Optimistic studies show just 6% will earn their bachelor’s degrees.</a:t>
            </a:r>
          </a:p>
          <a:p>
            <a:endParaRPr lang="en-US" dirty="0">
              <a:solidFill>
                <a:schemeClr val="tx2">
                  <a:lumMod val="50000"/>
                </a:schemeClr>
              </a:solidFill>
            </a:endParaRPr>
          </a:p>
          <a:p>
            <a:pPr marL="0" indent="0">
              <a:buNone/>
            </a:pPr>
            <a:endParaRPr lang="en-US" sz="1600" dirty="0">
              <a:solidFill>
                <a:schemeClr val="tx2">
                  <a:lumMod val="50000"/>
                </a:schemeClr>
              </a:solidFill>
            </a:endParaRPr>
          </a:p>
          <a:p>
            <a:pPr marL="0" indent="0">
              <a:buNone/>
            </a:pPr>
            <a:endParaRPr lang="en-US" sz="1600" dirty="0">
              <a:solidFill>
                <a:schemeClr val="tx2">
                  <a:lumMod val="50000"/>
                </a:schemeClr>
              </a:solidFill>
            </a:endParaRPr>
          </a:p>
          <a:p>
            <a:pPr marL="0" indent="0">
              <a:buNone/>
            </a:pPr>
            <a:r>
              <a:rPr lang="en-US" sz="1500" dirty="0">
                <a:solidFill>
                  <a:schemeClr val="tx2">
                    <a:lumMod val="50000"/>
                  </a:schemeClr>
                </a:solidFill>
              </a:rPr>
              <a:t>Reference:</a:t>
            </a:r>
            <a:r>
              <a:rPr lang="en-US" sz="1600" dirty="0">
                <a:solidFill>
                  <a:schemeClr val="tx2">
                    <a:lumMod val="50000"/>
                  </a:schemeClr>
                </a:solidFill>
              </a:rPr>
              <a:t>	</a:t>
            </a:r>
            <a:r>
              <a:rPr lang="en-US" sz="1500" dirty="0">
                <a:solidFill>
                  <a:schemeClr val="tx2">
                    <a:lumMod val="50000"/>
                  </a:schemeClr>
                </a:solidFill>
              </a:rPr>
              <a:t> </a:t>
            </a:r>
            <a:r>
              <a:rPr lang="en-US" sz="1500" dirty="0">
                <a:solidFill>
                  <a:schemeClr val="tx2">
                    <a:lumMod val="50000"/>
                  </a:schemeClr>
                </a:solidFill>
                <a:hlinkClick r:id="rId2"/>
              </a:rPr>
              <a:t>Better Care Network - National Factsheet of Children in Foster Care</a:t>
            </a:r>
            <a:endParaRPr lang="en-US" sz="1500" dirty="0">
              <a:solidFill>
                <a:schemeClr val="tx2">
                  <a:lumMod val="50000"/>
                </a:schemeClr>
              </a:solidFill>
            </a:endParaRPr>
          </a:p>
          <a:p>
            <a:pPr marL="0" indent="0">
              <a:buNone/>
            </a:pPr>
            <a:r>
              <a:rPr lang="en-US" sz="1500" dirty="0">
                <a:solidFill>
                  <a:schemeClr val="tx2">
                    <a:lumMod val="50000"/>
                  </a:schemeClr>
                </a:solidFill>
              </a:rPr>
              <a:t>	 </a:t>
            </a:r>
            <a:r>
              <a:rPr lang="en-US" sz="1500" dirty="0">
                <a:solidFill>
                  <a:schemeClr val="tx2">
                    <a:lumMod val="50000"/>
                  </a:schemeClr>
                </a:solidFill>
                <a:hlinkClick r:id="rId3"/>
              </a:rPr>
              <a:t>Chapin Hall Issue Brief</a:t>
            </a:r>
            <a:endParaRPr lang="en-US" sz="1500" dirty="0">
              <a:solidFill>
                <a:schemeClr val="tx2">
                  <a:lumMod val="50000"/>
                </a:schemeClr>
              </a:solidFill>
            </a:endParaRPr>
          </a:p>
          <a:p>
            <a:endParaRPr lang="en-US" dirty="0">
              <a:solidFill>
                <a:schemeClr val="tx2">
                  <a:lumMod val="50000"/>
                </a:schemeClr>
              </a:solidFill>
            </a:endParaRPr>
          </a:p>
          <a:p>
            <a:pPr marL="0" indent="0">
              <a:buNone/>
            </a:pPr>
            <a:r>
              <a:rPr lang="en-US" sz="1400" dirty="0"/>
              <a:t>	</a:t>
            </a:r>
          </a:p>
          <a:p>
            <a:pPr marL="0" indent="0">
              <a:buNone/>
            </a:pPr>
            <a:endParaRPr lang="en-US" sz="1800" dirty="0"/>
          </a:p>
          <a:p>
            <a:pPr marL="0" indent="0">
              <a:buNone/>
            </a:pPr>
            <a:endParaRPr lang="en-US" sz="1700" dirty="0"/>
          </a:p>
          <a:p>
            <a:pPr marL="0" indent="0">
              <a:buNone/>
            </a:pPr>
            <a:endParaRPr lang="en-US" dirty="0">
              <a:solidFill>
                <a:schemeClr val="tx2">
                  <a:lumMod val="50000"/>
                </a:schemeClr>
              </a:solidFill>
            </a:endParaRPr>
          </a:p>
          <a:p>
            <a:endParaRPr lang="en-US" dirty="0">
              <a:solidFill>
                <a:schemeClr val="tx2">
                  <a:lumMod val="50000"/>
                </a:schemeClr>
              </a:solidFill>
            </a:endParaRPr>
          </a:p>
          <a:p>
            <a:pPr marL="0" indent="0">
              <a:buNone/>
            </a:pPr>
            <a:endParaRPr lang="en-US" dirty="0">
              <a:solidFill>
                <a:schemeClr val="tx2">
                  <a:lumMod val="50000"/>
                </a:schemeClr>
              </a:solidFill>
            </a:endParaRPr>
          </a:p>
          <a:p>
            <a:pPr marL="0" indent="0">
              <a:buNone/>
            </a:pPr>
            <a:endParaRPr lang="en-US" dirty="0">
              <a:solidFill>
                <a:schemeClr val="tx2">
                  <a:lumMod val="50000"/>
                </a:schemeClr>
              </a:solidFill>
            </a:endParaRPr>
          </a:p>
          <a:p>
            <a:endParaRPr lang="en-US" dirty="0"/>
          </a:p>
        </p:txBody>
      </p:sp>
    </p:spTree>
    <p:extLst>
      <p:ext uri="{BB962C8B-B14F-4D97-AF65-F5344CB8AC3E}">
        <p14:creationId xmlns:p14="http://schemas.microsoft.com/office/powerpoint/2010/main" val="28240251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670CA-472A-48BF-9080-86155B777256}"/>
              </a:ext>
            </a:extLst>
          </p:cNvPr>
          <p:cNvSpPr>
            <a:spLocks noGrp="1"/>
          </p:cNvSpPr>
          <p:nvPr>
            <p:ph type="title"/>
          </p:nvPr>
        </p:nvSpPr>
        <p:spPr>
          <a:xfrm>
            <a:off x="1562100" y="365125"/>
            <a:ext cx="9791700" cy="1325563"/>
          </a:xfrm>
        </p:spPr>
        <p:txBody>
          <a:bodyPr>
            <a:normAutofit/>
          </a:bodyPr>
          <a:lstStyle/>
          <a:p>
            <a:pPr algn="ctr"/>
            <a:r>
              <a:rPr lang="en-US" sz="3200" b="1" dirty="0"/>
              <a:t>What can children in foster care lose when they have to change schools?</a:t>
            </a:r>
          </a:p>
        </p:txBody>
      </p:sp>
      <p:sp>
        <p:nvSpPr>
          <p:cNvPr id="3" name="Content Placeholder 2">
            <a:extLst>
              <a:ext uri="{FF2B5EF4-FFF2-40B4-BE49-F238E27FC236}">
                <a16:creationId xmlns:a16="http://schemas.microsoft.com/office/drawing/2014/main" id="{BFE01F46-56CD-4052-82A8-4CBBA48600EF}"/>
              </a:ext>
            </a:extLst>
          </p:cNvPr>
          <p:cNvSpPr>
            <a:spLocks noGrp="1"/>
          </p:cNvSpPr>
          <p:nvPr>
            <p:ph idx="1"/>
          </p:nvPr>
        </p:nvSpPr>
        <p:spPr/>
        <p:txBody>
          <a:bodyPr/>
          <a:lstStyle/>
          <a:p>
            <a:endParaRPr lang="en-US" dirty="0"/>
          </a:p>
          <a:p>
            <a:r>
              <a:rPr lang="en-US" dirty="0"/>
              <a:t>Close and meaningful relationships with friends</a:t>
            </a:r>
          </a:p>
          <a:p>
            <a:r>
              <a:rPr lang="en-US" dirty="0"/>
              <a:t>Significant relationships with supportive adults</a:t>
            </a:r>
          </a:p>
          <a:p>
            <a:r>
              <a:rPr lang="en-US" dirty="0"/>
              <a:t>Class credits</a:t>
            </a:r>
          </a:p>
          <a:p>
            <a:r>
              <a:rPr lang="en-US" dirty="0"/>
              <a:t>Extra-curricular activity involvement and experiences (band, sports, student government, various types of clubs) </a:t>
            </a:r>
          </a:p>
          <a:p>
            <a:r>
              <a:rPr lang="en-US" dirty="0"/>
              <a:t>Educational services (potentially)</a:t>
            </a:r>
          </a:p>
        </p:txBody>
      </p:sp>
    </p:spTree>
    <p:extLst>
      <p:ext uri="{BB962C8B-B14F-4D97-AF65-F5344CB8AC3E}">
        <p14:creationId xmlns:p14="http://schemas.microsoft.com/office/powerpoint/2010/main" val="37489968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BE64F-C08A-4EE2-B1B3-C9D22307BC7B}"/>
              </a:ext>
            </a:extLst>
          </p:cNvPr>
          <p:cNvSpPr>
            <a:spLocks noGrp="1"/>
          </p:cNvSpPr>
          <p:nvPr>
            <p:ph type="title"/>
          </p:nvPr>
        </p:nvSpPr>
        <p:spPr/>
        <p:txBody>
          <a:bodyPr/>
          <a:lstStyle/>
          <a:p>
            <a:r>
              <a:rPr lang="en-US" b="1" dirty="0"/>
              <a:t>Number of Children in Foster Care</a:t>
            </a:r>
            <a:endParaRPr lang="en-US" dirty="0"/>
          </a:p>
        </p:txBody>
      </p:sp>
      <p:sp>
        <p:nvSpPr>
          <p:cNvPr id="3" name="Content Placeholder 2">
            <a:extLst>
              <a:ext uri="{FF2B5EF4-FFF2-40B4-BE49-F238E27FC236}">
                <a16:creationId xmlns:a16="http://schemas.microsoft.com/office/drawing/2014/main" id="{02858786-07BC-4220-A547-6BFD9E9C446F}"/>
              </a:ext>
            </a:extLst>
          </p:cNvPr>
          <p:cNvSpPr>
            <a:spLocks noGrp="1"/>
          </p:cNvSpPr>
          <p:nvPr>
            <p:ph idx="1"/>
          </p:nvPr>
        </p:nvSpPr>
        <p:spPr/>
        <p:txBody>
          <a:bodyPr/>
          <a:lstStyle/>
          <a:p>
            <a:endParaRPr lang="en-US" dirty="0">
              <a:solidFill>
                <a:schemeClr val="tx2">
                  <a:lumMod val="50000"/>
                </a:schemeClr>
              </a:solidFill>
            </a:endParaRPr>
          </a:p>
          <a:p>
            <a:endParaRPr lang="en-US" dirty="0">
              <a:solidFill>
                <a:schemeClr val="tx2">
                  <a:lumMod val="50000"/>
                </a:schemeClr>
              </a:solidFill>
            </a:endParaRPr>
          </a:p>
          <a:p>
            <a:r>
              <a:rPr lang="en-US" dirty="0">
                <a:solidFill>
                  <a:schemeClr val="tx2">
                    <a:lumMod val="50000"/>
                  </a:schemeClr>
                </a:solidFill>
              </a:rPr>
              <a:t>According to the Department of Health and Human Services (HHS), 400,000 youth are in foster care in any given year. </a:t>
            </a:r>
          </a:p>
          <a:p>
            <a:r>
              <a:rPr lang="en-US" dirty="0">
                <a:solidFill>
                  <a:schemeClr val="tx2">
                    <a:lumMod val="50000"/>
                  </a:schemeClr>
                </a:solidFill>
              </a:rPr>
              <a:t>In North Carolina, from April 2016-March 2017, </a:t>
            </a:r>
            <a:r>
              <a:rPr lang="en-US" b="1" dirty="0">
                <a:solidFill>
                  <a:schemeClr val="tx2">
                    <a:lumMod val="50000"/>
                  </a:schemeClr>
                </a:solidFill>
              </a:rPr>
              <a:t>16,437 </a:t>
            </a:r>
            <a:r>
              <a:rPr lang="en-US" dirty="0">
                <a:solidFill>
                  <a:schemeClr val="tx2">
                    <a:lumMod val="50000"/>
                  </a:schemeClr>
                </a:solidFill>
              </a:rPr>
              <a:t>children were in custody and care of child welfare. (Source </a:t>
            </a:r>
            <a:r>
              <a:rPr lang="en-US" dirty="0">
                <a:solidFill>
                  <a:schemeClr val="tx2">
                    <a:lumMod val="50000"/>
                  </a:schemeClr>
                </a:solidFill>
                <a:hlinkClick r:id="rId2"/>
              </a:rPr>
              <a:t>http://ssw.unc.edu/ma/</a:t>
            </a:r>
            <a:r>
              <a:rPr lang="en-US" dirty="0">
                <a:solidFill>
                  <a:schemeClr val="tx2">
                    <a:lumMod val="50000"/>
                  </a:schemeClr>
                </a:solidFill>
              </a:rPr>
              <a:t>) </a:t>
            </a:r>
          </a:p>
          <a:p>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8021929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8C5883-86FE-4769-9B4F-238AB2D7323C}"/>
              </a:ext>
            </a:extLst>
          </p:cNvPr>
          <p:cNvSpPr>
            <a:spLocks noGrp="1"/>
          </p:cNvSpPr>
          <p:nvPr>
            <p:ph type="title"/>
          </p:nvPr>
        </p:nvSpPr>
        <p:spPr>
          <a:xfrm>
            <a:off x="790414" y="365125"/>
            <a:ext cx="10563386" cy="1325563"/>
          </a:xfrm>
        </p:spPr>
        <p:txBody>
          <a:bodyPr>
            <a:normAutofit/>
          </a:bodyPr>
          <a:lstStyle/>
          <a:p>
            <a:r>
              <a:rPr lang="en-US" sz="3200" dirty="0"/>
              <a:t>Annual NC Data on Total Number of Children </a:t>
            </a:r>
            <a:r>
              <a:rPr lang="en-US" sz="3200" b="1" dirty="0"/>
              <a:t>by Age </a:t>
            </a:r>
            <a:r>
              <a:rPr lang="en-US" sz="3200" dirty="0"/>
              <a:t>in Custody Over Time </a:t>
            </a:r>
            <a:r>
              <a:rPr lang="en-US" sz="3200" dirty="0">
                <a:solidFill>
                  <a:schemeClr val="tx2">
                    <a:lumMod val="50000"/>
                  </a:schemeClr>
                </a:solidFill>
                <a:hlinkClick r:id="rId2"/>
              </a:rPr>
              <a:t>http://ssw.unc.edu/ma/</a:t>
            </a:r>
            <a:endParaRPr lang="en-US" sz="3200" dirty="0"/>
          </a:p>
        </p:txBody>
      </p:sp>
      <p:pic>
        <p:nvPicPr>
          <p:cNvPr id="4" name="Content Placeholder 3">
            <a:extLst>
              <a:ext uri="{FF2B5EF4-FFF2-40B4-BE49-F238E27FC236}">
                <a16:creationId xmlns:a16="http://schemas.microsoft.com/office/drawing/2014/main" id="{5A726605-E1E2-4986-8E35-E438D941B826}"/>
              </a:ext>
            </a:extLst>
          </p:cNvPr>
          <p:cNvPicPr>
            <a:picLocks noGrp="1" noChangeAspect="1"/>
          </p:cNvPicPr>
          <p:nvPr>
            <p:ph idx="1"/>
          </p:nvPr>
        </p:nvPicPr>
        <p:blipFill>
          <a:blip r:embed="rId3"/>
          <a:stretch>
            <a:fillRect/>
          </a:stretch>
        </p:blipFill>
        <p:spPr>
          <a:xfrm>
            <a:off x="1921791" y="1825625"/>
            <a:ext cx="8508568" cy="4838700"/>
          </a:xfrm>
          <a:prstGeom prst="rect">
            <a:avLst/>
          </a:prstGeom>
        </p:spPr>
      </p:pic>
    </p:spTree>
    <p:extLst>
      <p:ext uri="{BB962C8B-B14F-4D97-AF65-F5344CB8AC3E}">
        <p14:creationId xmlns:p14="http://schemas.microsoft.com/office/powerpoint/2010/main" val="3405487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ED827-3DF8-418E-B152-157010CA7D80}"/>
              </a:ext>
            </a:extLst>
          </p:cNvPr>
          <p:cNvSpPr>
            <a:spLocks noGrp="1"/>
          </p:cNvSpPr>
          <p:nvPr>
            <p:ph type="title"/>
          </p:nvPr>
        </p:nvSpPr>
        <p:spPr>
          <a:xfrm>
            <a:off x="1562100" y="365125"/>
            <a:ext cx="9791700" cy="779463"/>
          </a:xfrm>
        </p:spPr>
        <p:txBody>
          <a:bodyPr>
            <a:normAutofit fontScale="90000"/>
          </a:bodyPr>
          <a:lstStyle/>
          <a:p>
            <a:pPr algn="ctr"/>
            <a:r>
              <a:rPr lang="en-US" dirty="0"/>
              <a:t>How many children are in custody in my district?</a:t>
            </a:r>
          </a:p>
        </p:txBody>
      </p:sp>
      <p:sp>
        <p:nvSpPr>
          <p:cNvPr id="3" name="Content Placeholder 2">
            <a:extLst>
              <a:ext uri="{FF2B5EF4-FFF2-40B4-BE49-F238E27FC236}">
                <a16:creationId xmlns:a16="http://schemas.microsoft.com/office/drawing/2014/main" id="{2D1460F9-5335-4D51-8BC5-4CFB5AD8EB52}"/>
              </a:ext>
            </a:extLst>
          </p:cNvPr>
          <p:cNvSpPr>
            <a:spLocks noGrp="1"/>
          </p:cNvSpPr>
          <p:nvPr>
            <p:ph idx="1"/>
          </p:nvPr>
        </p:nvSpPr>
        <p:spPr>
          <a:xfrm>
            <a:off x="1562100" y="1456840"/>
            <a:ext cx="9791700" cy="5401159"/>
          </a:xfrm>
        </p:spPr>
        <p:txBody>
          <a:bodyPr/>
          <a:lstStyle/>
          <a:p>
            <a:r>
              <a:rPr lang="en-US" sz="2400" b="1" dirty="0"/>
              <a:t>The Management Assistance for </a:t>
            </a:r>
            <a:r>
              <a:rPr lang="en-US" sz="2400" b="1" i="1" dirty="0"/>
              <a:t>Child Welfare</a:t>
            </a:r>
            <a:r>
              <a:rPr lang="en-US" sz="2400" b="1" dirty="0"/>
              <a:t>, </a:t>
            </a:r>
            <a:r>
              <a:rPr lang="en-US" sz="2400" b="1" i="1" dirty="0"/>
              <a:t>Work First</a:t>
            </a:r>
            <a:r>
              <a:rPr lang="en-US" sz="2400" b="1" dirty="0"/>
              <a:t>, and </a:t>
            </a:r>
            <a:r>
              <a:rPr lang="en-US" sz="2400" b="1" i="1" dirty="0"/>
              <a:t>Food &amp; Nutrition Services</a:t>
            </a:r>
            <a:r>
              <a:rPr lang="en-US" sz="2400" b="1" dirty="0"/>
              <a:t> in North Carolina has all of the information broken down </a:t>
            </a:r>
            <a:r>
              <a:rPr lang="en-US" sz="2400" dirty="0">
                <a:hlinkClick r:id="rId2"/>
              </a:rPr>
              <a:t>http://ssw.unc.edu/ma/</a:t>
            </a:r>
            <a:endParaRPr lang="en-US" sz="2400" dirty="0"/>
          </a:p>
          <a:p>
            <a:pPr marL="0" indent="0">
              <a:buNone/>
            </a:pPr>
            <a:endParaRPr lang="en-US" dirty="0"/>
          </a:p>
        </p:txBody>
      </p:sp>
      <p:pic>
        <p:nvPicPr>
          <p:cNvPr id="4" name="Picture 3">
            <a:extLst>
              <a:ext uri="{FF2B5EF4-FFF2-40B4-BE49-F238E27FC236}">
                <a16:creationId xmlns:a16="http://schemas.microsoft.com/office/drawing/2014/main" id="{51098F26-8F59-42AD-8ECD-CDE2A2FCE18D}"/>
              </a:ext>
            </a:extLst>
          </p:cNvPr>
          <p:cNvPicPr>
            <a:picLocks noChangeAspect="1"/>
          </p:cNvPicPr>
          <p:nvPr/>
        </p:nvPicPr>
        <p:blipFill>
          <a:blip r:embed="rId3"/>
          <a:stretch>
            <a:fillRect/>
          </a:stretch>
        </p:blipFill>
        <p:spPr>
          <a:xfrm>
            <a:off x="2402237" y="2526225"/>
            <a:ext cx="8631133" cy="4209370"/>
          </a:xfrm>
          <a:prstGeom prst="rect">
            <a:avLst/>
          </a:prstGeom>
        </p:spPr>
      </p:pic>
    </p:spTree>
    <p:extLst>
      <p:ext uri="{BB962C8B-B14F-4D97-AF65-F5344CB8AC3E}">
        <p14:creationId xmlns:p14="http://schemas.microsoft.com/office/powerpoint/2010/main" val="33274667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Cloud skipper design templat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mbria-Calibri">
      <a:maj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9TopShadow">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3975" dist="41275" dir="14700000" algn="t" rotWithShape="0">
              <a:srgbClr val="000000">
                <a:alpha val="60000"/>
              </a:srgbClr>
            </a:outerShdw>
          </a:effectLst>
          <a:scene3d>
            <a:camera prst="orthographicFront">
              <a:rot lat="0" lon="0" rev="0"/>
            </a:camera>
            <a:lightRig rig="contrasting" dir="t">
              <a:rot lat="0" lon="0" rev="3600000"/>
            </a:lightRig>
          </a:scene3d>
          <a:sp3d prstMaterial="plastic">
            <a:bevelT w="127000" h="38200" prst="relaxedInse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dirty="0"/>
        </a:defPPr>
      </a:lstStyle>
      <a:style>
        <a:lnRef idx="1">
          <a:schemeClr val="accent2"/>
        </a:lnRef>
        <a:fillRef idx="2">
          <a:schemeClr val="accent2"/>
        </a:fillRef>
        <a:effectRef idx="1">
          <a:schemeClr val="accent2"/>
        </a:effectRef>
        <a:fontRef idx="minor">
          <a:schemeClr val="dk1"/>
        </a:fontRef>
      </a:style>
    </a:spDef>
    <a:lnDef>
      <a:spPr/>
      <a:bodyPr/>
      <a:lstStyle/>
      <a:style>
        <a:lnRef idx="1">
          <a:schemeClr val="accent2"/>
        </a:lnRef>
        <a:fillRef idx="0">
          <a:schemeClr val="accent2"/>
        </a:fillRef>
        <a:effectRef idx="0">
          <a:schemeClr val="accent2"/>
        </a:effectRef>
        <a:fontRef idx="minor">
          <a:schemeClr val="tx1"/>
        </a:fontRef>
      </a:style>
    </a:lnDef>
    <a:txDef>
      <a:spPr>
        <a:noFill/>
        <a:ln>
          <a:solidFill>
            <a:schemeClr val="bg2"/>
          </a:solidFill>
        </a:ln>
      </a:spPr>
      <a:bodyPr wrap="square" rtlCol="0" anchor="ctr" anchorCtr="1">
        <a:spAutoFit/>
      </a:bodyPr>
      <a:lstStyle>
        <a:defPPr>
          <a:defRPr dirty="0"/>
        </a:defPPr>
      </a:lstStyle>
    </a:txDef>
  </a:objectDefaults>
  <a:extraClrSchemeLst/>
  <a:extLst>
    <a:ext uri="{05A4C25C-085E-4340-85A3-A5531E510DB2}">
      <thm15:themeFamily xmlns:thm15="http://schemas.microsoft.com/office/thememl/2012/main" name="Cloud skipper design slides.potx" id="{E8493412-85DD-4641-9E8A-937B29FD6AA2}" vid="{77E91E09-5010-404D-ADF4-B79FA46D727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mbria-Calibri">
      <a:maj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9TopShadow">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3975" dist="41275" dir="14700000" algn="t" rotWithShape="0">
              <a:srgbClr val="000000">
                <a:alpha val="60000"/>
              </a:srgbClr>
            </a:outerShdw>
          </a:effectLst>
          <a:scene3d>
            <a:camera prst="orthographicFront">
              <a:rot lat="0" lon="0" rev="0"/>
            </a:camera>
            <a:lightRig rig="contrasting" dir="t">
              <a:rot lat="0" lon="0" rev="3600000"/>
            </a:lightRig>
          </a:scene3d>
          <a:sp3d prstMaterial="plastic">
            <a:bevelT w="127000" h="38200" prst="relaxedInse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mbria-Calibri">
      <a:maj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9TopShadow">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3975" dist="41275" dir="14700000" algn="t" rotWithShape="0">
              <a:srgbClr val="000000">
                <a:alpha val="60000"/>
              </a:srgbClr>
            </a:outerShdw>
          </a:effectLst>
          <a:scene3d>
            <a:camera prst="orthographicFront">
              <a:rot lat="0" lon="0" rev="0"/>
            </a:camera>
            <a:lightRig rig="contrasting" dir="t">
              <a:rot lat="0" lon="0" rev="3600000"/>
            </a:lightRig>
          </a:scene3d>
          <a:sp3d prstMaterial="plastic">
            <a:bevelT w="127000" h="38200" prst="relaxedInse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VSO_x0020_item_x0020_id xmlns="40262f94-9f35-4ac3-9a90-690165a166b7" xsi:nil="true"/>
    <Assetid_x0020_ xmlns="40262f94-9f35-4ac3-9a90-690165a166b7" xsi:nil="true"/>
    <Item_x0020_Details xmlns="40262f94-9f35-4ac3-9a90-690165a166b7" xsi:nil="true"/>
    <Template_x0020_details xmlns="40262f94-9f35-4ac3-9a90-690165a166b7"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A3F7D94069FF64A86F7DFF56D60E3BE" ma:contentTypeVersion="6" ma:contentTypeDescription="Create a new document." ma:contentTypeScope="" ma:versionID="c32302c77d4085ecf495bdddb7f5e889">
  <xsd:schema xmlns:xsd="http://www.w3.org/2001/XMLSchema" xmlns:xs="http://www.w3.org/2001/XMLSchema" xmlns:p="http://schemas.microsoft.com/office/2006/metadata/properties" xmlns:ns2="a4f35948-e619-41b3-aa29-22878b09cfd2" xmlns:ns3="40262f94-9f35-4ac3-9a90-690165a166b7" targetNamespace="http://schemas.microsoft.com/office/2006/metadata/properties" ma:root="true" ma:fieldsID="4ab5ae46be95f9d0be6107e8200be7a2" ns2:_="" ns3:_="">
    <xsd:import namespace="a4f35948-e619-41b3-aa29-22878b09cfd2"/>
    <xsd:import namespace="40262f94-9f35-4ac3-9a90-690165a166b7"/>
    <xsd:element name="properties">
      <xsd:complexType>
        <xsd:sequence>
          <xsd:element name="documentManagement">
            <xsd:complexType>
              <xsd:all>
                <xsd:element ref="ns2:SharedWithUsers" minOccurs="0"/>
                <xsd:element ref="ns2:SharedWithDetails" minOccurs="0"/>
                <xsd:element ref="ns3:VSO_x0020_item_x0020_id" minOccurs="0"/>
                <xsd:element ref="ns3:Item_x0020_Details" minOccurs="0"/>
                <xsd:element ref="ns3:Template_x0020_details" minOccurs="0"/>
                <xsd:element ref="ns3:Assetid_x0020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f35948-e619-41b3-aa29-22878b09cfd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0262f94-9f35-4ac3-9a90-690165a166b7" elementFormDefault="qualified">
    <xsd:import namespace="http://schemas.microsoft.com/office/2006/documentManagement/types"/>
    <xsd:import namespace="http://schemas.microsoft.com/office/infopath/2007/PartnerControls"/>
    <xsd:element name="VSO_x0020_item_x0020_id" ma:index="10" nillable="true" ma:displayName="VSO item id" ma:description="Please add the bug number to refer to VSO items." ma:internalName="VSO_x0020_item_x0020_id">
      <xsd:simpleType>
        <xsd:restriction base="dms:Text">
          <xsd:maxLength value="255"/>
        </xsd:restriction>
      </xsd:simpleType>
    </xsd:element>
    <xsd:element name="Item_x0020_Details" ma:index="11" nillable="true" ma:displayName="Item Details" ma:internalName="Item_x0020_Details">
      <xsd:simpleType>
        <xsd:restriction base="dms:Note">
          <xsd:maxLength value="255"/>
        </xsd:restriction>
      </xsd:simpleType>
    </xsd:element>
    <xsd:element name="Template_x0020_details" ma:index="12" nillable="true" ma:displayName="Template details" ma:internalName="Template_x0020_details">
      <xsd:simpleType>
        <xsd:restriction base="dms:Text"/>
      </xsd:simpleType>
    </xsd:element>
    <xsd:element name="Assetid_x0020_" ma:index="13" nillable="true" ma:displayName="Assetid " ma:internalName="Assetid_x0020_">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024FD56-CE1B-42FC-9E83-BFBF160724C6}">
  <ds:schemaRefs>
    <ds:schemaRef ds:uri="http://schemas.microsoft.com/sharepoint/v3/contenttype/forms"/>
  </ds:schemaRefs>
</ds:datastoreItem>
</file>

<file path=customXml/itemProps2.xml><?xml version="1.0" encoding="utf-8"?>
<ds:datastoreItem xmlns:ds="http://schemas.openxmlformats.org/officeDocument/2006/customXml" ds:itemID="{DEDD01B8-816B-49B7-8C81-03AB51D87C54}">
  <ds:schemaRefs>
    <ds:schemaRef ds:uri="http://purl.org/dc/terms/"/>
    <ds:schemaRef ds:uri="http://schemas.microsoft.com/office/2006/documentManagement/types"/>
    <ds:schemaRef ds:uri="a4f35948-e619-41b3-aa29-22878b09cfd2"/>
    <ds:schemaRef ds:uri="http://schemas.microsoft.com/office/infopath/2007/PartnerControls"/>
    <ds:schemaRef ds:uri="http://purl.org/dc/elements/1.1/"/>
    <ds:schemaRef ds:uri="http://schemas.openxmlformats.org/package/2006/metadata/core-properties"/>
    <ds:schemaRef ds:uri="http://schemas.microsoft.com/office/2006/metadata/properties"/>
    <ds:schemaRef ds:uri="40262f94-9f35-4ac3-9a90-690165a166b7"/>
    <ds:schemaRef ds:uri="http://www.w3.org/XML/1998/namespace"/>
    <ds:schemaRef ds:uri="http://purl.org/dc/dcmitype/"/>
  </ds:schemaRefs>
</ds:datastoreItem>
</file>

<file path=customXml/itemProps3.xml><?xml version="1.0" encoding="utf-8"?>
<ds:datastoreItem xmlns:ds="http://schemas.openxmlformats.org/officeDocument/2006/customXml" ds:itemID="{6253D857-4181-4777-8893-6E45A690F9F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f35948-e619-41b3-aa29-22878b09cfd2"/>
    <ds:schemaRef ds:uri="40262f94-9f35-4ac3-9a90-690165a166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Cloud skipper design slides</Template>
  <TotalTime>42989</TotalTime>
  <Words>3198</Words>
  <Application>Microsoft Office PowerPoint</Application>
  <PresentationFormat>Widescreen</PresentationFormat>
  <Paragraphs>221</Paragraphs>
  <Slides>32</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32</vt:i4>
      </vt:variant>
    </vt:vector>
  </HeadingPairs>
  <TitlesOfParts>
    <vt:vector size="39" baseType="lpstr">
      <vt:lpstr>Arial</vt:lpstr>
      <vt:lpstr>Calibri</vt:lpstr>
      <vt:lpstr>Cambria</vt:lpstr>
      <vt:lpstr>Noto Sans Symbols</vt:lpstr>
      <vt:lpstr>Raavi</vt:lpstr>
      <vt:lpstr>Wingdings</vt:lpstr>
      <vt:lpstr>Cloud skipper design template</vt:lpstr>
      <vt:lpstr>Every Student Succeeds Act (ESSA)  Ensuring Education Stability and  Success for Foster Youth 101</vt:lpstr>
      <vt:lpstr>PowerPoint Presentation</vt:lpstr>
      <vt:lpstr>Children and youth in foster care represent some of our most vulnerable and highly mobile groups of students. </vt:lpstr>
      <vt:lpstr>Foster Care Mobility and Education</vt:lpstr>
      <vt:lpstr>Foster Care and Education</vt:lpstr>
      <vt:lpstr>What can children in foster care lose when they have to change schools?</vt:lpstr>
      <vt:lpstr>Number of Children in Foster Care</vt:lpstr>
      <vt:lpstr>Annual NC Data on Total Number of Children by Age in Custody Over Time http://ssw.unc.edu/ma/</vt:lpstr>
      <vt:lpstr>How many children are in custody in my district?</vt:lpstr>
      <vt:lpstr>PowerPoint Presentation</vt:lpstr>
      <vt:lpstr>Fostering Connections to Success and Increasing Adoptions Act, 2008</vt:lpstr>
      <vt:lpstr>Uninterrupted Scholars Act (2013)</vt:lpstr>
      <vt:lpstr>Every Student Succeeds Act of 2015</vt:lpstr>
      <vt:lpstr>ESSA</vt:lpstr>
      <vt:lpstr>Provisions for children in foster care under ESSA</vt:lpstr>
      <vt:lpstr>Joint Guidance – Shared Responsibility Between Agencies</vt:lpstr>
      <vt:lpstr>Definition of Foster Care</vt:lpstr>
      <vt:lpstr>School of Origin </vt:lpstr>
      <vt:lpstr>Notification of a child entering foster care or a placement change:</vt:lpstr>
      <vt:lpstr>Notification of a child entering foster care or a placement change, continued:</vt:lpstr>
      <vt:lpstr>Notification of a child entering foster care or a placement change, continued:</vt:lpstr>
      <vt:lpstr>School Enrollment: Who can enroll and what paperwork is needed?</vt:lpstr>
      <vt:lpstr>Best Interest Determination (BID) Meetings </vt:lpstr>
      <vt:lpstr>Best Interest Determination Meetings – Consider multiple student centered factors:</vt:lpstr>
      <vt:lpstr>Who should attend BID Meetings?</vt:lpstr>
      <vt:lpstr>The outcome of the BID should be:</vt:lpstr>
      <vt:lpstr>Transportation to School of Origin</vt:lpstr>
      <vt:lpstr>The transportation  procedures must ensure that:</vt:lpstr>
      <vt:lpstr>Transportation</vt:lpstr>
      <vt:lpstr>Additional areas:</vt:lpstr>
      <vt:lpstr>Who needs to be trained in your district On ESSA and School Stability for Children in Foster Care? </vt:lpstr>
      <vt:lpstr>Summary and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Foster Care and ESSA 101</dc:title>
  <dc:creator>Sara Bigley</dc:creator>
  <cp:lastModifiedBy>Sara Bigley</cp:lastModifiedBy>
  <cp:revision>75</cp:revision>
  <dcterms:created xsi:type="dcterms:W3CDTF">2017-12-11T16:46:28Z</dcterms:created>
  <dcterms:modified xsi:type="dcterms:W3CDTF">2018-08-10T14:38:34Z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74062900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